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3"/>
  </p:notesMasterIdLst>
  <p:sldIdLst>
    <p:sldId id="256" r:id="rId2"/>
    <p:sldId id="393" r:id="rId3"/>
    <p:sldId id="396" r:id="rId4"/>
    <p:sldId id="397" r:id="rId5"/>
    <p:sldId id="398" r:id="rId6"/>
    <p:sldId id="399" r:id="rId7"/>
    <p:sldId id="257" r:id="rId8"/>
    <p:sldId id="258" r:id="rId9"/>
    <p:sldId id="259" r:id="rId10"/>
    <p:sldId id="260" r:id="rId11"/>
    <p:sldId id="389" r:id="rId12"/>
    <p:sldId id="262" r:id="rId13"/>
    <p:sldId id="390" r:id="rId14"/>
    <p:sldId id="392" r:id="rId15"/>
    <p:sldId id="264" r:id="rId16"/>
    <p:sldId id="391" r:id="rId17"/>
    <p:sldId id="39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395"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8" r:id="rId132"/>
    <p:sldId id="379" r:id="rId133"/>
    <p:sldId id="380" r:id="rId134"/>
    <p:sldId id="381" r:id="rId135"/>
    <p:sldId id="382" r:id="rId136"/>
    <p:sldId id="383" r:id="rId137"/>
    <p:sldId id="384" r:id="rId138"/>
    <p:sldId id="385" r:id="rId139"/>
    <p:sldId id="386" r:id="rId140"/>
    <p:sldId id="387" r:id="rId141"/>
    <p:sldId id="388" r:id="rId142"/>
  </p:sldIdLst>
  <p:sldSz cx="18288000" cy="10287000"/>
  <p:notesSz cx="6858000" cy="9144000"/>
  <p:embeddedFontLst>
    <p:embeddedFont>
      <p:font typeface="Glacial Indifference" panose="020B0604020202020204" charset="0"/>
      <p:regular r:id="rId144"/>
    </p:embeddedFont>
    <p:embeddedFont>
      <p:font typeface="Oswald" panose="00000500000000000000" pitchFamily="2" charset="0"/>
      <p:regular r:id="rId1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DFC76DAD-447D-45AA-A51F-4A916E06FE8F}">
          <p14:sldIdLst>
            <p14:sldId id="256"/>
          </p14:sldIdLst>
        </p14:section>
        <p14:section name="Table of Contents" id="{368F4F80-6304-4D9D-BA43-8672CDA92578}">
          <p14:sldIdLst>
            <p14:sldId id="393"/>
          </p14:sldIdLst>
        </p14:section>
        <p14:section name="Introduction" id="{34A9D1F9-DEF9-4823-B786-9F59398EAA1B}">
          <p14:sldIdLst>
            <p14:sldId id="396"/>
            <p14:sldId id="397"/>
            <p14:sldId id="398"/>
            <p14:sldId id="399"/>
          </p14:sldIdLst>
        </p14:section>
        <p14:section name="MODULE I." id="{BDA626C0-9CC3-4050-AB75-F73D0E725B97}">
          <p14:sldIdLst>
            <p14:sldId id="257"/>
            <p14:sldId id="258"/>
            <p14:sldId id="259"/>
            <p14:sldId id="260"/>
            <p14:sldId id="389"/>
            <p14:sldId id="262"/>
            <p14:sldId id="390"/>
            <p14:sldId id="392"/>
            <p14:sldId id="264"/>
            <p14:sldId id="391"/>
            <p14:sldId id="394"/>
            <p14:sldId id="265"/>
          </p14:sldIdLst>
        </p14:section>
        <p14:section name="MODULE II." id="{5FEF979B-2436-41FE-AABF-BDB37C021264}">
          <p14:sldIdLst>
            <p14:sldId id="266"/>
            <p14:sldId id="267"/>
            <p14:sldId id="268"/>
            <p14:sldId id="269"/>
            <p14:sldId id="270"/>
            <p14:sldId id="271"/>
            <p14:sldId id="272"/>
            <p14:sldId id="273"/>
            <p14:sldId id="274"/>
            <p14:sldId id="275"/>
          </p14:sldIdLst>
        </p14:section>
        <p14:section name="MODULE III." id="{D76FBF9B-B0A4-4539-BB69-7710215C23D2}">
          <p14:sldIdLst>
            <p14:sldId id="276"/>
            <p14:sldId id="277"/>
            <p14:sldId id="278"/>
            <p14:sldId id="279"/>
            <p14:sldId id="280"/>
            <p14:sldId id="281"/>
            <p14:sldId id="282"/>
            <p14:sldId id="283"/>
            <p14:sldId id="284"/>
            <p14:sldId id="285"/>
            <p14:sldId id="286"/>
          </p14:sldIdLst>
        </p14:section>
        <p14:section name="MODULE IV." id="{B3856115-B46A-4FF7-9818-694748F6B3EA}">
          <p14:sldIdLst>
            <p14:sldId id="395"/>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Lst>
        </p14:section>
        <p14:section name="MODULE V." id="{C538757B-CE35-4CD2-9026-24D2A35E0F50}">
          <p14:sldIdLst>
            <p14:sldId id="326"/>
            <p14:sldId id="327"/>
            <p14:sldId id="328"/>
            <p14:sldId id="329"/>
            <p14:sldId id="330"/>
            <p14:sldId id="331"/>
            <p14:sldId id="332"/>
            <p14:sldId id="333"/>
            <p14:sldId id="334"/>
            <p14:sldId id="335"/>
            <p14:sldId id="336"/>
            <p14:sldId id="337"/>
            <p14:sldId id="338"/>
          </p14:sldIdLst>
        </p14:section>
        <p14:section name="MODULE VI." id="{6AB0DBB1-8140-480E-87DA-9DCF1735253A}">
          <p14:sldIdLst>
            <p14:sldId id="339"/>
            <p14:sldId id="340"/>
            <p14:sldId id="341"/>
            <p14:sldId id="342"/>
            <p14:sldId id="343"/>
            <p14:sldId id="344"/>
            <p14:sldId id="345"/>
            <p14:sldId id="346"/>
          </p14:sldIdLst>
        </p14:section>
        <p14:section name="MODULE VII." id="{632C98EE-B2E0-4940-A00F-C34E0A2EE75F}">
          <p14:sldIdLst>
            <p14:sldId id="347"/>
            <p14:sldId id="348"/>
            <p14:sldId id="349"/>
            <p14:sldId id="350"/>
            <p14:sldId id="351"/>
            <p14:sldId id="352"/>
          </p14:sldIdLst>
        </p14:section>
        <p14:section name="MODULE VIII." id="{9CF352B3-96F4-463C-9200-F9D121FA7FE9}">
          <p14:sldIdLst>
            <p14:sldId id="353"/>
            <p14:sldId id="354"/>
            <p14:sldId id="355"/>
            <p14:sldId id="356"/>
            <p14:sldId id="357"/>
            <p14:sldId id="358"/>
            <p14:sldId id="359"/>
          </p14:sldIdLst>
        </p14:section>
        <p14:section name="MODULE IX." id="{25020861-B412-4649-93A1-CC1657C2142E}">
          <p14:sldIdLst>
            <p14:sldId id="360"/>
            <p14:sldId id="361"/>
            <p14:sldId id="362"/>
            <p14:sldId id="363"/>
          </p14:sldIdLst>
        </p14:section>
        <p14:section name="MODULE X." id="{AB6BC492-4C46-4183-A4D4-A2C41AF303BD}">
          <p14:sldIdLst>
            <p14:sldId id="364"/>
            <p14:sldId id="365"/>
            <p14:sldId id="366"/>
            <p14:sldId id="367"/>
            <p14:sldId id="368"/>
            <p14:sldId id="369"/>
          </p14:sldIdLst>
        </p14:section>
        <p14:section name="MODULE XI." id="{600DD38C-F151-4B92-9930-13CF9DD463E9}">
          <p14:sldIdLst>
            <p14:sldId id="370"/>
            <p14:sldId id="371"/>
            <p14:sldId id="372"/>
            <p14:sldId id="373"/>
            <p14:sldId id="374"/>
            <p14:sldId id="375"/>
            <p14:sldId id="376"/>
            <p14:sldId id="378"/>
            <p14:sldId id="379"/>
            <p14:sldId id="380"/>
            <p14:sldId id="381"/>
          </p14:sldIdLst>
        </p14:section>
        <p14:section name="MODULE XII." id="{F4BBA0A1-BE98-4F25-9066-96C5DDE31C3D}">
          <p14:sldIdLst>
            <p14:sldId id="382"/>
            <p14:sldId id="383"/>
            <p14:sldId id="384"/>
            <p14:sldId id="385"/>
            <p14:sldId id="386"/>
            <p14:sldId id="387"/>
          </p14:sldIdLst>
        </p14:section>
        <p14:section name="Co-authors" id="{DD571E96-EAC5-4EC0-B8D4-26F7DA0300B0}">
          <p14:sldIdLst>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D1582-723B-4AE4-A7C7-432152A5A970}" v="25" dt="2025-02-07T17:12:32.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4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1.fntdata"/><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uti Costales" userId="f0b02918e9ac7b6b" providerId="LiveId" clId="{19DD1582-723B-4AE4-A7C7-432152A5A970}"/>
    <pc:docChg chg="undo redo custSel delSld modSld modSection">
      <pc:chgData name="Shruti Costales" userId="f0b02918e9ac7b6b" providerId="LiveId" clId="{19DD1582-723B-4AE4-A7C7-432152A5A970}" dt="2025-02-07T17:17:18.887" v="981" actId="20577"/>
      <pc:docMkLst>
        <pc:docMk/>
      </pc:docMkLst>
      <pc:sldChg chg="modSp mod">
        <pc:chgData name="Shruti Costales" userId="f0b02918e9ac7b6b" providerId="LiveId" clId="{19DD1582-723B-4AE4-A7C7-432152A5A970}" dt="2025-02-07T17:17:18.887" v="981" actId="20577"/>
        <pc:sldMkLst>
          <pc:docMk/>
          <pc:sldMk cId="0" sldId="256"/>
        </pc:sldMkLst>
        <pc:spChg chg="mod">
          <ac:chgData name="Shruti Costales" userId="f0b02918e9ac7b6b" providerId="LiveId" clId="{19DD1582-723B-4AE4-A7C7-432152A5A970}" dt="2025-02-07T17:17:18.887" v="981" actId="20577"/>
          <ac:spMkLst>
            <pc:docMk/>
            <pc:sldMk cId="0" sldId="256"/>
            <ac:spMk id="4" creationId="{00000000-0000-0000-0000-000000000000}"/>
          </ac:spMkLst>
        </pc:spChg>
      </pc:sldChg>
      <pc:sldChg chg="modSp mod">
        <pc:chgData name="Shruti Costales" userId="f0b02918e9ac7b6b" providerId="LiveId" clId="{19DD1582-723B-4AE4-A7C7-432152A5A970}" dt="2025-02-07T17:16:50.853" v="958" actId="20577"/>
        <pc:sldMkLst>
          <pc:docMk/>
          <pc:sldMk cId="0" sldId="264"/>
        </pc:sldMkLst>
        <pc:spChg chg="mod">
          <ac:chgData name="Shruti Costales" userId="f0b02918e9ac7b6b" providerId="LiveId" clId="{19DD1582-723B-4AE4-A7C7-432152A5A970}" dt="2025-02-07T17:16:50.853" v="958" actId="20577"/>
          <ac:spMkLst>
            <pc:docMk/>
            <pc:sldMk cId="0" sldId="264"/>
            <ac:spMk id="3" creationId="{00000000-0000-0000-0000-000000000000}"/>
          </ac:spMkLst>
        </pc:spChg>
      </pc:sldChg>
      <pc:sldChg chg="addSp modSp">
        <pc:chgData name="Shruti Costales" userId="f0b02918e9ac7b6b" providerId="LiveId" clId="{19DD1582-723B-4AE4-A7C7-432152A5A970}" dt="2025-01-07T17:12:41.877" v="55"/>
        <pc:sldMkLst>
          <pc:docMk/>
          <pc:sldMk cId="0" sldId="265"/>
        </pc:sldMkLst>
        <pc:spChg chg="add mod">
          <ac:chgData name="Shruti Costales" userId="f0b02918e9ac7b6b" providerId="LiveId" clId="{19DD1582-723B-4AE4-A7C7-432152A5A970}" dt="2025-01-07T17:12:41.877" v="55"/>
          <ac:spMkLst>
            <pc:docMk/>
            <pc:sldMk cId="0" sldId="265"/>
            <ac:spMk id="4" creationId="{203E9A90-8AE4-611A-8676-93DC028CECC1}"/>
          </ac:spMkLst>
        </pc:spChg>
      </pc:sldChg>
      <pc:sldChg chg="addSp modSp">
        <pc:chgData name="Shruti Costales" userId="f0b02918e9ac7b6b" providerId="LiveId" clId="{19DD1582-723B-4AE4-A7C7-432152A5A970}" dt="2025-01-07T17:12:50.624" v="56"/>
        <pc:sldMkLst>
          <pc:docMk/>
          <pc:sldMk cId="0" sldId="275"/>
        </pc:sldMkLst>
        <pc:spChg chg="add mod">
          <ac:chgData name="Shruti Costales" userId="f0b02918e9ac7b6b" providerId="LiveId" clId="{19DD1582-723B-4AE4-A7C7-432152A5A970}" dt="2025-01-07T17:12:50.624" v="56"/>
          <ac:spMkLst>
            <pc:docMk/>
            <pc:sldMk cId="0" sldId="275"/>
            <ac:spMk id="4" creationId="{DE7C351D-A0EE-5BC4-44E3-45FC2D412566}"/>
          </ac:spMkLst>
        </pc:spChg>
      </pc:sldChg>
      <pc:sldChg chg="modSp mod">
        <pc:chgData name="Shruti Costales" userId="f0b02918e9ac7b6b" providerId="LiveId" clId="{19DD1582-723B-4AE4-A7C7-432152A5A970}" dt="2025-02-07T17:02:55.960" v="309" actId="20577"/>
        <pc:sldMkLst>
          <pc:docMk/>
          <pc:sldMk cId="0" sldId="279"/>
        </pc:sldMkLst>
        <pc:spChg chg="mod">
          <ac:chgData name="Shruti Costales" userId="f0b02918e9ac7b6b" providerId="LiveId" clId="{19DD1582-723B-4AE4-A7C7-432152A5A970}" dt="2025-02-07T17:02:55.960" v="309" actId="20577"/>
          <ac:spMkLst>
            <pc:docMk/>
            <pc:sldMk cId="0" sldId="279"/>
            <ac:spMk id="3" creationId="{00000000-0000-0000-0000-000000000000}"/>
          </ac:spMkLst>
        </pc:spChg>
      </pc:sldChg>
      <pc:sldChg chg="addSp modSp">
        <pc:chgData name="Shruti Costales" userId="f0b02918e9ac7b6b" providerId="LiveId" clId="{19DD1582-723B-4AE4-A7C7-432152A5A970}" dt="2025-01-07T17:13:19.674" v="57"/>
        <pc:sldMkLst>
          <pc:docMk/>
          <pc:sldMk cId="0" sldId="285"/>
        </pc:sldMkLst>
        <pc:spChg chg="add mod">
          <ac:chgData name="Shruti Costales" userId="f0b02918e9ac7b6b" providerId="LiveId" clId="{19DD1582-723B-4AE4-A7C7-432152A5A970}" dt="2025-01-07T17:13:19.674" v="57"/>
          <ac:spMkLst>
            <pc:docMk/>
            <pc:sldMk cId="0" sldId="285"/>
            <ac:spMk id="4" creationId="{E767BCC0-C9FB-49D1-A98A-2A63E9B9809F}"/>
          </ac:spMkLst>
        </pc:spChg>
      </pc:sldChg>
      <pc:sldChg chg="addSp modSp">
        <pc:chgData name="Shruti Costales" userId="f0b02918e9ac7b6b" providerId="LiveId" clId="{19DD1582-723B-4AE4-A7C7-432152A5A970}" dt="2025-01-07T17:13:22.917" v="58"/>
        <pc:sldMkLst>
          <pc:docMk/>
          <pc:sldMk cId="0" sldId="286"/>
        </pc:sldMkLst>
        <pc:spChg chg="add mod">
          <ac:chgData name="Shruti Costales" userId="f0b02918e9ac7b6b" providerId="LiveId" clId="{19DD1582-723B-4AE4-A7C7-432152A5A970}" dt="2025-01-07T17:13:22.917" v="58"/>
          <ac:spMkLst>
            <pc:docMk/>
            <pc:sldMk cId="0" sldId="286"/>
            <ac:spMk id="4" creationId="{210C485B-37AD-27FA-9562-7C2975F22053}"/>
          </ac:spMkLst>
        </pc:spChg>
      </pc:sldChg>
      <pc:sldChg chg="modSp mod">
        <pc:chgData name="Shruti Costales" userId="f0b02918e9ac7b6b" providerId="LiveId" clId="{19DD1582-723B-4AE4-A7C7-432152A5A970}" dt="2025-02-07T17:09:42.181" v="658" actId="20577"/>
        <pc:sldMkLst>
          <pc:docMk/>
          <pc:sldMk cId="0" sldId="296"/>
        </pc:sldMkLst>
        <pc:spChg chg="mod">
          <ac:chgData name="Shruti Costales" userId="f0b02918e9ac7b6b" providerId="LiveId" clId="{19DD1582-723B-4AE4-A7C7-432152A5A970}" dt="2025-02-07T17:09:42.181" v="658" actId="20577"/>
          <ac:spMkLst>
            <pc:docMk/>
            <pc:sldMk cId="0" sldId="296"/>
            <ac:spMk id="3" creationId="{00000000-0000-0000-0000-000000000000}"/>
          </ac:spMkLst>
        </pc:spChg>
      </pc:sldChg>
      <pc:sldChg chg="modSp mod">
        <pc:chgData name="Shruti Costales" userId="f0b02918e9ac7b6b" providerId="LiveId" clId="{19DD1582-723B-4AE4-A7C7-432152A5A970}" dt="2025-02-07T17:05:22.956" v="452" actId="6549"/>
        <pc:sldMkLst>
          <pc:docMk/>
          <pc:sldMk cId="0" sldId="298"/>
        </pc:sldMkLst>
        <pc:spChg chg="mod">
          <ac:chgData name="Shruti Costales" userId="f0b02918e9ac7b6b" providerId="LiveId" clId="{19DD1582-723B-4AE4-A7C7-432152A5A970}" dt="2025-02-07T17:05:22.956" v="452" actId="6549"/>
          <ac:spMkLst>
            <pc:docMk/>
            <pc:sldMk cId="0" sldId="298"/>
            <ac:spMk id="3" creationId="{00000000-0000-0000-0000-000000000000}"/>
          </ac:spMkLst>
        </pc:spChg>
      </pc:sldChg>
      <pc:sldChg chg="modSp mod">
        <pc:chgData name="Shruti Costales" userId="f0b02918e9ac7b6b" providerId="LiveId" clId="{19DD1582-723B-4AE4-A7C7-432152A5A970}" dt="2025-02-07T17:05:55.096" v="453" actId="6549"/>
        <pc:sldMkLst>
          <pc:docMk/>
          <pc:sldMk cId="0" sldId="299"/>
        </pc:sldMkLst>
        <pc:spChg chg="mod">
          <ac:chgData name="Shruti Costales" userId="f0b02918e9ac7b6b" providerId="LiveId" clId="{19DD1582-723B-4AE4-A7C7-432152A5A970}" dt="2025-02-07T17:05:55.096" v="453" actId="6549"/>
          <ac:spMkLst>
            <pc:docMk/>
            <pc:sldMk cId="0" sldId="299"/>
            <ac:spMk id="3" creationId="{00000000-0000-0000-0000-000000000000}"/>
          </ac:spMkLst>
        </pc:spChg>
      </pc:sldChg>
      <pc:sldChg chg="modSp mod">
        <pc:chgData name="Shruti Costales" userId="f0b02918e9ac7b6b" providerId="LiveId" clId="{19DD1582-723B-4AE4-A7C7-432152A5A970}" dt="2025-02-07T17:12:57.527" v="802" actId="20577"/>
        <pc:sldMkLst>
          <pc:docMk/>
          <pc:sldMk cId="0" sldId="300"/>
        </pc:sldMkLst>
        <pc:spChg chg="mod">
          <ac:chgData name="Shruti Costales" userId="f0b02918e9ac7b6b" providerId="LiveId" clId="{19DD1582-723B-4AE4-A7C7-432152A5A970}" dt="2025-02-07T17:12:57.527" v="802" actId="20577"/>
          <ac:spMkLst>
            <pc:docMk/>
            <pc:sldMk cId="0" sldId="300"/>
            <ac:spMk id="3" creationId="{00000000-0000-0000-0000-000000000000}"/>
          </ac:spMkLst>
        </pc:spChg>
      </pc:sldChg>
      <pc:sldChg chg="modSp mod">
        <pc:chgData name="Shruti Costales" userId="f0b02918e9ac7b6b" providerId="LiveId" clId="{19DD1582-723B-4AE4-A7C7-432152A5A970}" dt="2025-02-07T17:10:17.989" v="683" actId="20577"/>
        <pc:sldMkLst>
          <pc:docMk/>
          <pc:sldMk cId="0" sldId="308"/>
        </pc:sldMkLst>
        <pc:spChg chg="mod">
          <ac:chgData name="Shruti Costales" userId="f0b02918e9ac7b6b" providerId="LiveId" clId="{19DD1582-723B-4AE4-A7C7-432152A5A970}" dt="2025-02-07T17:10:17.989" v="683" actId="20577"/>
          <ac:spMkLst>
            <pc:docMk/>
            <pc:sldMk cId="0" sldId="308"/>
            <ac:spMk id="3" creationId="{00000000-0000-0000-0000-000000000000}"/>
          </ac:spMkLst>
        </pc:spChg>
      </pc:sldChg>
      <pc:sldChg chg="modSp mod">
        <pc:chgData name="Shruti Costales" userId="f0b02918e9ac7b6b" providerId="LiveId" clId="{19DD1582-723B-4AE4-A7C7-432152A5A970}" dt="2025-02-07T17:06:51.398" v="501" actId="20577"/>
        <pc:sldMkLst>
          <pc:docMk/>
          <pc:sldMk cId="0" sldId="310"/>
        </pc:sldMkLst>
        <pc:spChg chg="mod">
          <ac:chgData name="Shruti Costales" userId="f0b02918e9ac7b6b" providerId="LiveId" clId="{19DD1582-723B-4AE4-A7C7-432152A5A970}" dt="2025-02-07T17:06:51.398" v="501" actId="20577"/>
          <ac:spMkLst>
            <pc:docMk/>
            <pc:sldMk cId="0" sldId="310"/>
            <ac:spMk id="3" creationId="{00000000-0000-0000-0000-000000000000}"/>
          </ac:spMkLst>
        </pc:spChg>
      </pc:sldChg>
      <pc:sldChg chg="modSp mod">
        <pc:chgData name="Shruti Costales" userId="f0b02918e9ac7b6b" providerId="LiveId" clId="{19DD1582-723B-4AE4-A7C7-432152A5A970}" dt="2025-02-07T17:17:01.513" v="971" actId="20577"/>
        <pc:sldMkLst>
          <pc:docMk/>
          <pc:sldMk cId="0" sldId="311"/>
        </pc:sldMkLst>
        <pc:spChg chg="mod">
          <ac:chgData name="Shruti Costales" userId="f0b02918e9ac7b6b" providerId="LiveId" clId="{19DD1582-723B-4AE4-A7C7-432152A5A970}" dt="2025-02-07T17:17:01.513" v="971" actId="20577"/>
          <ac:spMkLst>
            <pc:docMk/>
            <pc:sldMk cId="0" sldId="311"/>
            <ac:spMk id="3" creationId="{00000000-0000-0000-0000-000000000000}"/>
          </ac:spMkLst>
        </pc:spChg>
      </pc:sldChg>
      <pc:sldChg chg="modSp mod">
        <pc:chgData name="Shruti Costales" userId="f0b02918e9ac7b6b" providerId="LiveId" clId="{19DD1582-723B-4AE4-A7C7-432152A5A970}" dt="2025-02-07T16:58:02.940" v="178" actId="20577"/>
        <pc:sldMkLst>
          <pc:docMk/>
          <pc:sldMk cId="0" sldId="313"/>
        </pc:sldMkLst>
        <pc:spChg chg="mod">
          <ac:chgData name="Shruti Costales" userId="f0b02918e9ac7b6b" providerId="LiveId" clId="{19DD1582-723B-4AE4-A7C7-432152A5A970}" dt="2025-02-07T16:58:02.940" v="178" actId="20577"/>
          <ac:spMkLst>
            <pc:docMk/>
            <pc:sldMk cId="0" sldId="313"/>
            <ac:spMk id="3" creationId="{00000000-0000-0000-0000-000000000000}"/>
          </ac:spMkLst>
        </pc:spChg>
      </pc:sldChg>
      <pc:sldChg chg="modSp mod">
        <pc:chgData name="Shruti Costales" userId="f0b02918e9ac7b6b" providerId="LiveId" clId="{19DD1582-723B-4AE4-A7C7-432152A5A970}" dt="2025-02-07T17:10:47.746" v="717" actId="20577"/>
        <pc:sldMkLst>
          <pc:docMk/>
          <pc:sldMk cId="0" sldId="316"/>
        </pc:sldMkLst>
        <pc:spChg chg="mod">
          <ac:chgData name="Shruti Costales" userId="f0b02918e9ac7b6b" providerId="LiveId" clId="{19DD1582-723B-4AE4-A7C7-432152A5A970}" dt="2025-02-07T17:10:47.746" v="717" actId="20577"/>
          <ac:spMkLst>
            <pc:docMk/>
            <pc:sldMk cId="0" sldId="316"/>
            <ac:spMk id="3" creationId="{00000000-0000-0000-0000-000000000000}"/>
          </ac:spMkLst>
        </pc:spChg>
      </pc:sldChg>
      <pc:sldChg chg="modSp mod">
        <pc:chgData name="Shruti Costales" userId="f0b02918e9ac7b6b" providerId="LiveId" clId="{19DD1582-723B-4AE4-A7C7-432152A5A970}" dt="2025-02-07T16:59:10.047" v="214" actId="6549"/>
        <pc:sldMkLst>
          <pc:docMk/>
          <pc:sldMk cId="0" sldId="317"/>
        </pc:sldMkLst>
        <pc:spChg chg="mod">
          <ac:chgData name="Shruti Costales" userId="f0b02918e9ac7b6b" providerId="LiveId" clId="{19DD1582-723B-4AE4-A7C7-432152A5A970}" dt="2025-02-07T16:59:10.047" v="214" actId="6549"/>
          <ac:spMkLst>
            <pc:docMk/>
            <pc:sldMk cId="0" sldId="317"/>
            <ac:spMk id="3" creationId="{00000000-0000-0000-0000-000000000000}"/>
          </ac:spMkLst>
        </pc:spChg>
      </pc:sldChg>
      <pc:sldChg chg="addSp modSp">
        <pc:chgData name="Shruti Costales" userId="f0b02918e9ac7b6b" providerId="LiveId" clId="{19DD1582-723B-4AE4-A7C7-432152A5A970}" dt="2025-01-07T17:13:36.776" v="59"/>
        <pc:sldMkLst>
          <pc:docMk/>
          <pc:sldMk cId="0" sldId="318"/>
        </pc:sldMkLst>
        <pc:spChg chg="add mod">
          <ac:chgData name="Shruti Costales" userId="f0b02918e9ac7b6b" providerId="LiveId" clId="{19DD1582-723B-4AE4-A7C7-432152A5A970}" dt="2025-01-07T17:13:36.776" v="59"/>
          <ac:spMkLst>
            <pc:docMk/>
            <pc:sldMk cId="0" sldId="318"/>
            <ac:spMk id="4" creationId="{4EEFC5B5-7FE5-4C98-D20A-BEB7FD90B6C2}"/>
          </ac:spMkLst>
        </pc:spChg>
      </pc:sldChg>
      <pc:sldChg chg="addSp modSp">
        <pc:chgData name="Shruti Costales" userId="f0b02918e9ac7b6b" providerId="LiveId" clId="{19DD1582-723B-4AE4-A7C7-432152A5A970}" dt="2025-01-07T17:13:41.174" v="60"/>
        <pc:sldMkLst>
          <pc:docMk/>
          <pc:sldMk cId="0" sldId="325"/>
        </pc:sldMkLst>
        <pc:spChg chg="add mod">
          <ac:chgData name="Shruti Costales" userId="f0b02918e9ac7b6b" providerId="LiveId" clId="{19DD1582-723B-4AE4-A7C7-432152A5A970}" dt="2025-01-07T17:13:41.174" v="60"/>
          <ac:spMkLst>
            <pc:docMk/>
            <pc:sldMk cId="0" sldId="325"/>
            <ac:spMk id="4" creationId="{79DADB13-A360-A724-95EB-3A762F95B995}"/>
          </ac:spMkLst>
        </pc:spChg>
      </pc:sldChg>
      <pc:sldChg chg="modSp mod">
        <pc:chgData name="Shruti Costales" userId="f0b02918e9ac7b6b" providerId="LiveId" clId="{19DD1582-723B-4AE4-A7C7-432152A5A970}" dt="2025-02-07T17:11:45.950" v="760" actId="20577"/>
        <pc:sldMkLst>
          <pc:docMk/>
          <pc:sldMk cId="0" sldId="329"/>
        </pc:sldMkLst>
        <pc:spChg chg="mod">
          <ac:chgData name="Shruti Costales" userId="f0b02918e9ac7b6b" providerId="LiveId" clId="{19DD1582-723B-4AE4-A7C7-432152A5A970}" dt="2025-02-07T17:11:45.950" v="760" actId="20577"/>
          <ac:spMkLst>
            <pc:docMk/>
            <pc:sldMk cId="0" sldId="329"/>
            <ac:spMk id="3" creationId="{00000000-0000-0000-0000-000000000000}"/>
          </ac:spMkLst>
        </pc:spChg>
      </pc:sldChg>
      <pc:sldChg chg="modSp mod">
        <pc:chgData name="Shruti Costales" userId="f0b02918e9ac7b6b" providerId="LiveId" clId="{19DD1582-723B-4AE4-A7C7-432152A5A970}" dt="2025-02-07T17:13:18.750" v="811" actId="20577"/>
        <pc:sldMkLst>
          <pc:docMk/>
          <pc:sldMk cId="0" sldId="335"/>
        </pc:sldMkLst>
        <pc:spChg chg="mod">
          <ac:chgData name="Shruti Costales" userId="f0b02918e9ac7b6b" providerId="LiveId" clId="{19DD1582-723B-4AE4-A7C7-432152A5A970}" dt="2025-02-07T17:13:18.750" v="811" actId="20577"/>
          <ac:spMkLst>
            <pc:docMk/>
            <pc:sldMk cId="0" sldId="335"/>
            <ac:spMk id="3" creationId="{00000000-0000-0000-0000-000000000000}"/>
          </ac:spMkLst>
        </pc:spChg>
      </pc:sldChg>
      <pc:sldChg chg="modSp mod">
        <pc:chgData name="Shruti Costales" userId="f0b02918e9ac7b6b" providerId="LiveId" clId="{19DD1582-723B-4AE4-A7C7-432152A5A970}" dt="2025-02-07T17:00:31.453" v="247" actId="20577"/>
        <pc:sldMkLst>
          <pc:docMk/>
          <pc:sldMk cId="0" sldId="336"/>
        </pc:sldMkLst>
        <pc:spChg chg="mod">
          <ac:chgData name="Shruti Costales" userId="f0b02918e9ac7b6b" providerId="LiveId" clId="{19DD1582-723B-4AE4-A7C7-432152A5A970}" dt="2025-02-07T17:00:31.453" v="247" actId="20577"/>
          <ac:spMkLst>
            <pc:docMk/>
            <pc:sldMk cId="0" sldId="336"/>
            <ac:spMk id="3" creationId="{00000000-0000-0000-0000-000000000000}"/>
          </ac:spMkLst>
        </pc:spChg>
      </pc:sldChg>
      <pc:sldChg chg="addSp modSp mod">
        <pc:chgData name="Shruti Costales" userId="f0b02918e9ac7b6b" providerId="LiveId" clId="{19DD1582-723B-4AE4-A7C7-432152A5A970}" dt="2025-02-07T17:12:01.874" v="761" actId="6549"/>
        <pc:sldMkLst>
          <pc:docMk/>
          <pc:sldMk cId="0" sldId="337"/>
        </pc:sldMkLst>
        <pc:spChg chg="mod">
          <ac:chgData name="Shruti Costales" userId="f0b02918e9ac7b6b" providerId="LiveId" clId="{19DD1582-723B-4AE4-A7C7-432152A5A970}" dt="2025-02-07T17:12:01.874" v="761" actId="6549"/>
          <ac:spMkLst>
            <pc:docMk/>
            <pc:sldMk cId="0" sldId="337"/>
            <ac:spMk id="3" creationId="{00000000-0000-0000-0000-000000000000}"/>
          </ac:spMkLst>
        </pc:spChg>
        <pc:spChg chg="add mod">
          <ac:chgData name="Shruti Costales" userId="f0b02918e9ac7b6b" providerId="LiveId" clId="{19DD1582-723B-4AE4-A7C7-432152A5A970}" dt="2025-01-07T17:13:50.775" v="61"/>
          <ac:spMkLst>
            <pc:docMk/>
            <pc:sldMk cId="0" sldId="337"/>
            <ac:spMk id="4" creationId="{1A14FE3E-87F8-8AE6-75BB-4150A3A3C4EF}"/>
          </ac:spMkLst>
        </pc:spChg>
      </pc:sldChg>
      <pc:sldChg chg="addSp modSp">
        <pc:chgData name="Shruti Costales" userId="f0b02918e9ac7b6b" providerId="LiveId" clId="{19DD1582-723B-4AE4-A7C7-432152A5A970}" dt="2025-01-07T17:13:53.551" v="62"/>
        <pc:sldMkLst>
          <pc:docMk/>
          <pc:sldMk cId="0" sldId="338"/>
        </pc:sldMkLst>
        <pc:spChg chg="add mod">
          <ac:chgData name="Shruti Costales" userId="f0b02918e9ac7b6b" providerId="LiveId" clId="{19DD1582-723B-4AE4-A7C7-432152A5A970}" dt="2025-01-07T17:13:53.551" v="62"/>
          <ac:spMkLst>
            <pc:docMk/>
            <pc:sldMk cId="0" sldId="338"/>
            <ac:spMk id="4" creationId="{E58328F2-8F72-0CD8-9E8B-CD5C5FC81352}"/>
          </ac:spMkLst>
        </pc:spChg>
      </pc:sldChg>
      <pc:sldChg chg="addSp modSp">
        <pc:chgData name="Shruti Costales" userId="f0b02918e9ac7b6b" providerId="LiveId" clId="{19DD1582-723B-4AE4-A7C7-432152A5A970}" dt="2025-01-07T17:13:58.666" v="63"/>
        <pc:sldMkLst>
          <pc:docMk/>
          <pc:sldMk cId="0" sldId="345"/>
        </pc:sldMkLst>
        <pc:spChg chg="add mod">
          <ac:chgData name="Shruti Costales" userId="f0b02918e9ac7b6b" providerId="LiveId" clId="{19DD1582-723B-4AE4-A7C7-432152A5A970}" dt="2025-01-07T17:13:58.666" v="63"/>
          <ac:spMkLst>
            <pc:docMk/>
            <pc:sldMk cId="0" sldId="345"/>
            <ac:spMk id="4" creationId="{7F72F9DB-027E-7F23-25CB-7A57CAD70F0C}"/>
          </ac:spMkLst>
        </pc:spChg>
      </pc:sldChg>
      <pc:sldChg chg="addSp modSp">
        <pc:chgData name="Shruti Costales" userId="f0b02918e9ac7b6b" providerId="LiveId" clId="{19DD1582-723B-4AE4-A7C7-432152A5A970}" dt="2025-01-07T17:14:01.814" v="64"/>
        <pc:sldMkLst>
          <pc:docMk/>
          <pc:sldMk cId="0" sldId="346"/>
        </pc:sldMkLst>
        <pc:spChg chg="add mod">
          <ac:chgData name="Shruti Costales" userId="f0b02918e9ac7b6b" providerId="LiveId" clId="{19DD1582-723B-4AE4-A7C7-432152A5A970}" dt="2025-01-07T17:14:01.814" v="64"/>
          <ac:spMkLst>
            <pc:docMk/>
            <pc:sldMk cId="0" sldId="346"/>
            <ac:spMk id="4" creationId="{B4F61319-C3EA-8389-B329-9589BCD7172B}"/>
          </ac:spMkLst>
        </pc:spChg>
      </pc:sldChg>
      <pc:sldChg chg="addSp modSp">
        <pc:chgData name="Shruti Costales" userId="f0b02918e9ac7b6b" providerId="LiveId" clId="{19DD1582-723B-4AE4-A7C7-432152A5A970}" dt="2025-01-07T17:14:08.931" v="65"/>
        <pc:sldMkLst>
          <pc:docMk/>
          <pc:sldMk cId="0" sldId="352"/>
        </pc:sldMkLst>
        <pc:spChg chg="add mod">
          <ac:chgData name="Shruti Costales" userId="f0b02918e9ac7b6b" providerId="LiveId" clId="{19DD1582-723B-4AE4-A7C7-432152A5A970}" dt="2025-01-07T17:14:08.931" v="65"/>
          <ac:spMkLst>
            <pc:docMk/>
            <pc:sldMk cId="0" sldId="352"/>
            <ac:spMk id="4" creationId="{FA6A744F-0EDD-B77E-A235-8C73D9685D53}"/>
          </ac:spMkLst>
        </pc:spChg>
      </pc:sldChg>
      <pc:sldChg chg="addSp modSp">
        <pc:chgData name="Shruti Costales" userId="f0b02918e9ac7b6b" providerId="LiveId" clId="{19DD1582-723B-4AE4-A7C7-432152A5A970}" dt="2025-01-07T17:14:26.108" v="66"/>
        <pc:sldMkLst>
          <pc:docMk/>
          <pc:sldMk cId="0" sldId="359"/>
        </pc:sldMkLst>
        <pc:spChg chg="add mod">
          <ac:chgData name="Shruti Costales" userId="f0b02918e9ac7b6b" providerId="LiveId" clId="{19DD1582-723B-4AE4-A7C7-432152A5A970}" dt="2025-01-07T17:14:26.108" v="66"/>
          <ac:spMkLst>
            <pc:docMk/>
            <pc:sldMk cId="0" sldId="359"/>
            <ac:spMk id="4" creationId="{FDA1634C-C56D-C2FE-46EC-15F8F7077726}"/>
          </ac:spMkLst>
        </pc:spChg>
      </pc:sldChg>
      <pc:sldChg chg="addSp modSp modNotes">
        <pc:chgData name="Shruti Costales" userId="f0b02918e9ac7b6b" providerId="LiveId" clId="{19DD1582-723B-4AE4-A7C7-432152A5A970}" dt="2025-01-07T17:14:31.045" v="67"/>
        <pc:sldMkLst>
          <pc:docMk/>
          <pc:sldMk cId="0" sldId="363"/>
        </pc:sldMkLst>
        <pc:spChg chg="add mod">
          <ac:chgData name="Shruti Costales" userId="f0b02918e9ac7b6b" providerId="LiveId" clId="{19DD1582-723B-4AE4-A7C7-432152A5A970}" dt="2025-01-07T17:14:31.045" v="67"/>
          <ac:spMkLst>
            <pc:docMk/>
            <pc:sldMk cId="0" sldId="363"/>
            <ac:spMk id="4" creationId="{42DAF49F-3A9D-4679-6950-9969946B0938}"/>
          </ac:spMkLst>
        </pc:spChg>
      </pc:sldChg>
      <pc:sldChg chg="addSp modSp mod">
        <pc:chgData name="Shruti Costales" userId="f0b02918e9ac7b6b" providerId="LiveId" clId="{19DD1582-723B-4AE4-A7C7-432152A5A970}" dt="2025-02-07T16:55:41.935" v="95" actId="20577"/>
        <pc:sldMkLst>
          <pc:docMk/>
          <pc:sldMk cId="0" sldId="368"/>
        </pc:sldMkLst>
        <pc:spChg chg="mod">
          <ac:chgData name="Shruti Costales" userId="f0b02918e9ac7b6b" providerId="LiveId" clId="{19DD1582-723B-4AE4-A7C7-432152A5A970}" dt="2025-02-07T16:55:41.935" v="95" actId="20577"/>
          <ac:spMkLst>
            <pc:docMk/>
            <pc:sldMk cId="0" sldId="368"/>
            <ac:spMk id="3" creationId="{00000000-0000-0000-0000-000000000000}"/>
          </ac:spMkLst>
        </pc:spChg>
        <pc:spChg chg="add mod">
          <ac:chgData name="Shruti Costales" userId="f0b02918e9ac7b6b" providerId="LiveId" clId="{19DD1582-723B-4AE4-A7C7-432152A5A970}" dt="2025-01-07T17:14:35.394" v="68"/>
          <ac:spMkLst>
            <pc:docMk/>
            <pc:sldMk cId="0" sldId="368"/>
            <ac:spMk id="4" creationId="{81CB58CE-03B6-0B5B-3BB9-4B4C9689232F}"/>
          </ac:spMkLst>
        </pc:spChg>
      </pc:sldChg>
      <pc:sldChg chg="addSp modSp">
        <pc:chgData name="Shruti Costales" userId="f0b02918e9ac7b6b" providerId="LiveId" clId="{19DD1582-723B-4AE4-A7C7-432152A5A970}" dt="2025-01-07T17:14:37.728" v="69"/>
        <pc:sldMkLst>
          <pc:docMk/>
          <pc:sldMk cId="0" sldId="369"/>
        </pc:sldMkLst>
        <pc:spChg chg="add mod">
          <ac:chgData name="Shruti Costales" userId="f0b02918e9ac7b6b" providerId="LiveId" clId="{19DD1582-723B-4AE4-A7C7-432152A5A970}" dt="2025-01-07T17:14:37.728" v="69"/>
          <ac:spMkLst>
            <pc:docMk/>
            <pc:sldMk cId="0" sldId="369"/>
            <ac:spMk id="4" creationId="{0A6A9D12-D78A-2BAC-54F4-86C389BA78E0}"/>
          </ac:spMkLst>
        </pc:spChg>
      </pc:sldChg>
      <pc:sldChg chg="del">
        <pc:chgData name="Shruti Costales" userId="f0b02918e9ac7b6b" providerId="LiveId" clId="{19DD1582-723B-4AE4-A7C7-432152A5A970}" dt="2025-01-07T17:10:11.681" v="12" actId="47"/>
        <pc:sldMkLst>
          <pc:docMk/>
          <pc:sldMk cId="0" sldId="377"/>
        </pc:sldMkLst>
      </pc:sldChg>
      <pc:sldChg chg="modSp mod">
        <pc:chgData name="Shruti Costales" userId="f0b02918e9ac7b6b" providerId="LiveId" clId="{19DD1582-723B-4AE4-A7C7-432152A5A970}" dt="2025-01-07T17:10:18.306" v="14" actId="20577"/>
        <pc:sldMkLst>
          <pc:docMk/>
          <pc:sldMk cId="0" sldId="378"/>
        </pc:sldMkLst>
        <pc:spChg chg="mod">
          <ac:chgData name="Shruti Costales" userId="f0b02918e9ac7b6b" providerId="LiveId" clId="{19DD1582-723B-4AE4-A7C7-432152A5A970}" dt="2025-01-07T17:10:18.306" v="14" actId="20577"/>
          <ac:spMkLst>
            <pc:docMk/>
            <pc:sldMk cId="0" sldId="378"/>
            <ac:spMk id="2" creationId="{00000000-0000-0000-0000-000000000000}"/>
          </ac:spMkLst>
        </pc:spChg>
      </pc:sldChg>
      <pc:sldChg chg="modSp mod">
        <pc:chgData name="Shruti Costales" userId="f0b02918e9ac7b6b" providerId="LiveId" clId="{19DD1582-723B-4AE4-A7C7-432152A5A970}" dt="2025-01-07T17:10:22.460" v="16" actId="20577"/>
        <pc:sldMkLst>
          <pc:docMk/>
          <pc:sldMk cId="0" sldId="379"/>
        </pc:sldMkLst>
        <pc:spChg chg="mod">
          <ac:chgData name="Shruti Costales" userId="f0b02918e9ac7b6b" providerId="LiveId" clId="{19DD1582-723B-4AE4-A7C7-432152A5A970}" dt="2025-01-07T17:10:22.460" v="16" actId="20577"/>
          <ac:spMkLst>
            <pc:docMk/>
            <pc:sldMk cId="0" sldId="379"/>
            <ac:spMk id="2" creationId="{00000000-0000-0000-0000-000000000000}"/>
          </ac:spMkLst>
        </pc:spChg>
      </pc:sldChg>
      <pc:sldChg chg="modSp mod">
        <pc:chgData name="Shruti Costales" userId="f0b02918e9ac7b6b" providerId="LiveId" clId="{19DD1582-723B-4AE4-A7C7-432152A5A970}" dt="2025-01-07T17:10:28.419" v="19" actId="20577"/>
        <pc:sldMkLst>
          <pc:docMk/>
          <pc:sldMk cId="0" sldId="380"/>
        </pc:sldMkLst>
        <pc:spChg chg="mod">
          <ac:chgData name="Shruti Costales" userId="f0b02918e9ac7b6b" providerId="LiveId" clId="{19DD1582-723B-4AE4-A7C7-432152A5A970}" dt="2025-01-07T17:10:28.419" v="19" actId="20577"/>
          <ac:spMkLst>
            <pc:docMk/>
            <pc:sldMk cId="0" sldId="380"/>
            <ac:spMk id="2" creationId="{00000000-0000-0000-0000-000000000000}"/>
          </ac:spMkLst>
        </pc:spChg>
      </pc:sldChg>
      <pc:sldChg chg="addSp modSp mod">
        <pc:chgData name="Shruti Costales" userId="f0b02918e9ac7b6b" providerId="LiveId" clId="{19DD1582-723B-4AE4-A7C7-432152A5A970}" dt="2025-01-07T17:14:44.263" v="70"/>
        <pc:sldMkLst>
          <pc:docMk/>
          <pc:sldMk cId="0" sldId="381"/>
        </pc:sldMkLst>
        <pc:spChg chg="mod">
          <ac:chgData name="Shruti Costales" userId="f0b02918e9ac7b6b" providerId="LiveId" clId="{19DD1582-723B-4AE4-A7C7-432152A5A970}" dt="2025-01-07T17:10:32.137" v="21" actId="20577"/>
          <ac:spMkLst>
            <pc:docMk/>
            <pc:sldMk cId="0" sldId="381"/>
            <ac:spMk id="2" creationId="{00000000-0000-0000-0000-000000000000}"/>
          </ac:spMkLst>
        </pc:spChg>
        <pc:spChg chg="add mod">
          <ac:chgData name="Shruti Costales" userId="f0b02918e9ac7b6b" providerId="LiveId" clId="{19DD1582-723B-4AE4-A7C7-432152A5A970}" dt="2025-01-07T17:14:44.263" v="70"/>
          <ac:spMkLst>
            <pc:docMk/>
            <pc:sldMk cId="0" sldId="381"/>
            <ac:spMk id="4" creationId="{15E0E0E7-D21A-6999-DE0D-2B056300F2F8}"/>
          </ac:spMkLst>
        </pc:spChg>
      </pc:sldChg>
      <pc:sldChg chg="modSp mod">
        <pc:chgData name="Shruti Costales" userId="f0b02918e9ac7b6b" providerId="LiveId" clId="{19DD1582-723B-4AE4-A7C7-432152A5A970}" dt="2025-02-07T17:01:20.390" v="284" actId="20577"/>
        <pc:sldMkLst>
          <pc:docMk/>
          <pc:sldMk cId="0" sldId="385"/>
        </pc:sldMkLst>
        <pc:spChg chg="mod">
          <ac:chgData name="Shruti Costales" userId="f0b02918e9ac7b6b" providerId="LiveId" clId="{19DD1582-723B-4AE4-A7C7-432152A5A970}" dt="2025-02-07T17:01:20.390" v="284" actId="20577"/>
          <ac:spMkLst>
            <pc:docMk/>
            <pc:sldMk cId="0" sldId="385"/>
            <ac:spMk id="3" creationId="{00000000-0000-0000-0000-000000000000}"/>
          </ac:spMkLst>
        </pc:spChg>
      </pc:sldChg>
      <pc:sldChg chg="modSp mod">
        <pc:chgData name="Shruti Costales" userId="f0b02918e9ac7b6b" providerId="LiveId" clId="{19DD1582-723B-4AE4-A7C7-432152A5A970}" dt="2025-02-07T17:08:38.157" v="530" actId="6549"/>
        <pc:sldMkLst>
          <pc:docMk/>
          <pc:sldMk cId="0" sldId="386"/>
        </pc:sldMkLst>
        <pc:spChg chg="mod">
          <ac:chgData name="Shruti Costales" userId="f0b02918e9ac7b6b" providerId="LiveId" clId="{19DD1582-723B-4AE4-A7C7-432152A5A970}" dt="2025-02-07T17:08:38.157" v="530" actId="6549"/>
          <ac:spMkLst>
            <pc:docMk/>
            <pc:sldMk cId="0" sldId="386"/>
            <ac:spMk id="3" creationId="{00000000-0000-0000-0000-000000000000}"/>
          </ac:spMkLst>
        </pc:spChg>
      </pc:sldChg>
      <pc:sldChg chg="addSp modSp mod">
        <pc:chgData name="Shruti Costales" userId="f0b02918e9ac7b6b" providerId="LiveId" clId="{19DD1582-723B-4AE4-A7C7-432152A5A970}" dt="2025-02-07T17:17:05.620" v="973" actId="20577"/>
        <pc:sldMkLst>
          <pc:docMk/>
          <pc:sldMk cId="0" sldId="387"/>
        </pc:sldMkLst>
        <pc:spChg chg="mod">
          <ac:chgData name="Shruti Costales" userId="f0b02918e9ac7b6b" providerId="LiveId" clId="{19DD1582-723B-4AE4-A7C7-432152A5A970}" dt="2025-02-07T17:17:05.620" v="973" actId="20577"/>
          <ac:spMkLst>
            <pc:docMk/>
            <pc:sldMk cId="0" sldId="387"/>
            <ac:spMk id="3" creationId="{00000000-0000-0000-0000-000000000000}"/>
          </ac:spMkLst>
        </pc:spChg>
        <pc:spChg chg="add mod">
          <ac:chgData name="Shruti Costales" userId="f0b02918e9ac7b6b" providerId="LiveId" clId="{19DD1582-723B-4AE4-A7C7-432152A5A970}" dt="2025-01-07T17:14:50.670" v="71"/>
          <ac:spMkLst>
            <pc:docMk/>
            <pc:sldMk cId="0" sldId="387"/>
            <ac:spMk id="4" creationId="{94CEC0C5-1247-B417-DB4E-52714AB67A78}"/>
          </ac:spMkLst>
        </pc:spChg>
      </pc:sldChg>
      <pc:sldChg chg="addSp modSp mod">
        <pc:chgData name="Shruti Costales" userId="f0b02918e9ac7b6b" providerId="LiveId" clId="{19DD1582-723B-4AE4-A7C7-432152A5A970}" dt="2025-01-07T17:15:08.082" v="73" actId="1076"/>
        <pc:sldMkLst>
          <pc:docMk/>
          <pc:sldMk cId="0" sldId="388"/>
        </pc:sldMkLst>
        <pc:spChg chg="add mod">
          <ac:chgData name="Shruti Costales" userId="f0b02918e9ac7b6b" providerId="LiveId" clId="{19DD1582-723B-4AE4-A7C7-432152A5A970}" dt="2025-01-07T17:15:08.082" v="73" actId="1076"/>
          <ac:spMkLst>
            <pc:docMk/>
            <pc:sldMk cId="0" sldId="388"/>
            <ac:spMk id="5" creationId="{5BD50DA8-C1DB-A3E5-F855-61A9B66918B9}"/>
          </ac:spMkLst>
        </pc:spChg>
      </pc:sldChg>
      <pc:sldChg chg="modSp mod">
        <pc:chgData name="Shruti Costales" userId="f0b02918e9ac7b6b" providerId="LiveId" clId="{19DD1582-723B-4AE4-A7C7-432152A5A970}" dt="2025-02-07T17:16:55.371" v="967" actId="6549"/>
        <pc:sldMkLst>
          <pc:docMk/>
          <pc:sldMk cId="3639356512" sldId="390"/>
        </pc:sldMkLst>
        <pc:spChg chg="mod">
          <ac:chgData name="Shruti Costales" userId="f0b02918e9ac7b6b" providerId="LiveId" clId="{19DD1582-723B-4AE4-A7C7-432152A5A970}" dt="2025-02-07T17:16:55.371" v="967" actId="6549"/>
          <ac:spMkLst>
            <pc:docMk/>
            <pc:sldMk cId="3639356512" sldId="390"/>
            <ac:spMk id="3" creationId="{292F1DE3-0B09-966F-448B-F7E0C49C88DA}"/>
          </ac:spMkLst>
        </pc:spChg>
      </pc:sldChg>
      <pc:sldChg chg="modSp mod">
        <pc:chgData name="Shruti Costales" userId="f0b02918e9ac7b6b" providerId="LiveId" clId="{19DD1582-723B-4AE4-A7C7-432152A5A970}" dt="2025-02-07T17:16:53.622" v="964" actId="20577"/>
        <pc:sldMkLst>
          <pc:docMk/>
          <pc:sldMk cId="391412471" sldId="391"/>
        </pc:sldMkLst>
        <pc:graphicFrameChg chg="modGraphic">
          <ac:chgData name="Shruti Costales" userId="f0b02918e9ac7b6b" providerId="LiveId" clId="{19DD1582-723B-4AE4-A7C7-432152A5A970}" dt="2025-02-07T17:16:53.622" v="964" actId="20577"/>
          <ac:graphicFrameMkLst>
            <pc:docMk/>
            <pc:sldMk cId="391412471" sldId="391"/>
            <ac:graphicFrameMk id="4" creationId="{A0FE4CBA-D7B4-324F-91B1-D35856F3571A}"/>
          </ac:graphicFrameMkLst>
        </pc:graphicFrameChg>
      </pc:sldChg>
      <pc:sldChg chg="modSp mod">
        <pc:chgData name="Shruti Costales" userId="f0b02918e9ac7b6b" providerId="LiveId" clId="{19DD1582-723B-4AE4-A7C7-432152A5A970}" dt="2025-02-07T17:16:54.823" v="966" actId="20577"/>
        <pc:sldMkLst>
          <pc:docMk/>
          <pc:sldMk cId="940227792" sldId="392"/>
        </pc:sldMkLst>
        <pc:graphicFrameChg chg="modGraphic">
          <ac:chgData name="Shruti Costales" userId="f0b02918e9ac7b6b" providerId="LiveId" clId="{19DD1582-723B-4AE4-A7C7-432152A5A970}" dt="2025-02-07T17:16:54.823" v="966" actId="20577"/>
          <ac:graphicFrameMkLst>
            <pc:docMk/>
            <pc:sldMk cId="940227792" sldId="392"/>
            <ac:graphicFrameMk id="34" creationId="{A6D0F46B-F4F8-A18E-807C-25631B141984}"/>
          </ac:graphicFrameMkLst>
        </pc:graphicFrameChg>
      </pc:sldChg>
      <pc:sldChg chg="modSp mod">
        <pc:chgData name="Shruti Costales" userId="f0b02918e9ac7b6b" providerId="LiveId" clId="{19DD1582-723B-4AE4-A7C7-432152A5A970}" dt="2025-01-07T17:11:02.292" v="25" actId="20577"/>
        <pc:sldMkLst>
          <pc:docMk/>
          <pc:sldMk cId="971742718" sldId="393"/>
        </pc:sldMkLst>
        <pc:graphicFrameChg chg="modGraphic">
          <ac:chgData name="Shruti Costales" userId="f0b02918e9ac7b6b" providerId="LiveId" clId="{19DD1582-723B-4AE4-A7C7-432152A5A970}" dt="2025-01-07T17:11:02.292" v="25" actId="20577"/>
          <ac:graphicFrameMkLst>
            <pc:docMk/>
            <pc:sldMk cId="971742718" sldId="393"/>
            <ac:graphicFrameMk id="5" creationId="{985B6E48-8679-ABF4-0901-D9FC091AA484}"/>
          </ac:graphicFrameMkLst>
        </pc:graphicFrameChg>
      </pc:sldChg>
      <pc:sldChg chg="addSp modSp">
        <pc:chgData name="Shruti Costales" userId="f0b02918e9ac7b6b" providerId="LiveId" clId="{19DD1582-723B-4AE4-A7C7-432152A5A970}" dt="2025-01-07T17:12:38.398" v="54"/>
        <pc:sldMkLst>
          <pc:docMk/>
          <pc:sldMk cId="1800395010" sldId="394"/>
        </pc:sldMkLst>
        <pc:spChg chg="add mod">
          <ac:chgData name="Shruti Costales" userId="f0b02918e9ac7b6b" providerId="LiveId" clId="{19DD1582-723B-4AE4-A7C7-432152A5A970}" dt="2025-01-07T17:12:38.398" v="54"/>
          <ac:spMkLst>
            <pc:docMk/>
            <pc:sldMk cId="1800395010" sldId="394"/>
            <ac:spMk id="4" creationId="{BBE2FB62-8F2E-C483-0FA1-9829232783C9}"/>
          </ac:spMkLst>
        </pc:spChg>
      </pc:sldChg>
      <pc:sldChg chg="modSp mod">
        <pc:chgData name="Shruti Costales" userId="f0b02918e9ac7b6b" providerId="LiveId" clId="{19DD1582-723B-4AE4-A7C7-432152A5A970}" dt="2025-02-07T16:56:23.974" v="147" actId="20577"/>
        <pc:sldMkLst>
          <pc:docMk/>
          <pc:sldMk cId="1765951789" sldId="397"/>
        </pc:sldMkLst>
        <pc:spChg chg="mod">
          <ac:chgData name="Shruti Costales" userId="f0b02918e9ac7b6b" providerId="LiveId" clId="{19DD1582-723B-4AE4-A7C7-432152A5A970}" dt="2025-02-07T16:56:23.974" v="147" actId="20577"/>
          <ac:spMkLst>
            <pc:docMk/>
            <pc:sldMk cId="1765951789" sldId="397"/>
            <ac:spMk id="5" creationId="{9A94535E-DC0D-295B-3AB4-A05FB0565BE2}"/>
          </ac:spMkLst>
        </pc:spChg>
      </pc:sldChg>
      <pc:sldChg chg="modSp mod">
        <pc:chgData name="Shruti Costales" userId="f0b02918e9ac7b6b" providerId="LiveId" clId="{19DD1582-723B-4AE4-A7C7-432152A5A970}" dt="2025-02-07T17:16:51.216" v="959" actId="20577"/>
        <pc:sldMkLst>
          <pc:docMk/>
          <pc:sldMk cId="2951688481" sldId="398"/>
        </pc:sldMkLst>
        <pc:spChg chg="mod">
          <ac:chgData name="Shruti Costales" userId="f0b02918e9ac7b6b" providerId="LiveId" clId="{19DD1582-723B-4AE4-A7C7-432152A5A970}" dt="2025-02-07T17:16:51.216" v="959" actId="20577"/>
          <ac:spMkLst>
            <pc:docMk/>
            <pc:sldMk cId="2951688481" sldId="398"/>
            <ac:spMk id="5" creationId="{9427DF7B-914F-E56C-852B-6924ADA28FE4}"/>
          </ac:spMkLst>
        </pc:spChg>
      </pc:sldChg>
      <pc:sldChg chg="addSp modSp mod">
        <pc:chgData name="Shruti Costales" userId="f0b02918e9ac7b6b" providerId="LiveId" clId="{19DD1582-723B-4AE4-A7C7-432152A5A970}" dt="2025-01-07T17:11:53.697" v="53" actId="20577"/>
        <pc:sldMkLst>
          <pc:docMk/>
          <pc:sldMk cId="365116812" sldId="399"/>
        </pc:sldMkLst>
        <pc:spChg chg="add mod">
          <ac:chgData name="Shruti Costales" userId="f0b02918e9ac7b6b" providerId="LiveId" clId="{19DD1582-723B-4AE4-A7C7-432152A5A970}" dt="2025-01-07T17:11:53.697" v="53" actId="20577"/>
          <ac:spMkLst>
            <pc:docMk/>
            <pc:sldMk cId="365116812" sldId="399"/>
            <ac:spMk id="4" creationId="{8045D939-115E-A206-CD2A-5EAA84EA14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103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104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106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107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https://hbr.org/2024/01/a-guide-to-mentors-sponsors-and-coaches</a:t>
            </a:r>
          </a:p>
          <a:p>
            <a:r>
              <a:rPr lang="en-US" dirty="0"/>
              <a:t>110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https://www.linkedin.com/pulse/developing-allies-work-cassandra-hawkins-ph-d-/</a:t>
            </a:r>
          </a:p>
          <a:p>
            <a:endParaRPr lang="en-US" dirty="0"/>
          </a:p>
          <a:p>
            <a:r>
              <a:rPr lang="en-US" dirty="0"/>
              <a:t>112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hyperlink" Target="https://www.profi.io/blog/client-feedback" TargetMode="External"/><Relationship Id="rId3" Type="http://schemas.openxmlformats.org/officeDocument/2006/relationships/hyperlink" Target="https://businessleadershiptoday.com/what-key-strategies-can-enable-diversity-equity-and-inclusion/" TargetMode="External"/><Relationship Id="rId7" Type="http://schemas.openxmlformats.org/officeDocument/2006/relationships/hyperlink" Target="https://www.americanbar.org/groups/law_practice/resources/law-practice-magazine/2019/tracking-time-save-time/" TargetMode="External"/><Relationship Id="rId2" Type="http://schemas.openxmlformats.org/officeDocument/2006/relationships/hyperlink" Target="https://www.forbes.com/councils/forbeshumanresourcescouncil/2019/09/27/the-roles-of-allies-mentors-and-sponsors-in-employee-development/" TargetMode="External"/><Relationship Id="rId1" Type="http://schemas.openxmlformats.org/officeDocument/2006/relationships/slideLayout" Target="../slideLayouts/slideLayout7.xml"/><Relationship Id="rId6" Type="http://schemas.openxmlformats.org/officeDocument/2006/relationships/hyperlink" Target="https://www.coffeepals.com/blog/the-complete-guide-to-360-degree-feedback-at-work-implementing-steps-best-practices-and-proven-strategies" TargetMode="External"/><Relationship Id="rId5" Type="http://schemas.openxmlformats.org/officeDocument/2006/relationships/hyperlink" Target="https://www.leadershiprefinery.com/post/a-look-at-mentorship-sponsorship-and-allyship" TargetMode="External"/><Relationship Id="rId4" Type="http://schemas.openxmlformats.org/officeDocument/2006/relationships/hyperlink" Target="https://www.higheredjobs.com/articles/articleDisplay.cfm?ID=3996" TargetMode="External"/><Relationship Id="rId9" Type="http://schemas.openxmlformats.org/officeDocument/2006/relationships/slide" Target="slide2.xml"/></Relationships>
</file>

<file path=ppt/slides/_rels/slide1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hyperlink" Target="http://invalid.uri" TargetMode="External"/><Relationship Id="rId7" Type="http://schemas.openxmlformats.org/officeDocument/2006/relationships/slide" Target="slide2.xml"/><Relationship Id="rId2" Type="http://schemas.openxmlformats.org/officeDocument/2006/relationships/hyperlink" Target="https://hbr.org/2022/11/how-to-do-sponsorship-right" TargetMode="External"/><Relationship Id="rId1" Type="http://schemas.openxmlformats.org/officeDocument/2006/relationships/slideLayout" Target="../slideLayouts/slideLayout7.xml"/><Relationship Id="rId6" Type="http://schemas.openxmlformats.org/officeDocument/2006/relationships/hyperlink" Target="https://www.linkedin.com/pulse/developing-allies-work-cassandra-hawkins-ph-d-/" TargetMode="External"/><Relationship Id="rId5" Type="http://schemas.openxmlformats.org/officeDocument/2006/relationships/hyperlink" Target="https://hbr.org/2024/01/a-guide-to-mentors-sponsors-and-coaches" TargetMode="External"/><Relationship Id="rId4" Type="http://schemas.openxmlformats.org/officeDocument/2006/relationships/hyperlink" Target="https://www.forbes.com/sites/hollycorbett/2022/01/24/6-ways-to-be-an-authentic-ally-at-work/"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fra01.safelinks.protection.outlook.com/?url=https%3A%2F%2Fcontent.aia.org%2Fsites%2Fdefault%2Ffiles%2F2019-06%2FAIA_Guides_for_Equitable_Practice_06_Mentorship_Sponsorship.pdf&amp;data=05%7C02%7CNARGOLWALLA%40plass.com%7Cc5820637f3b045c746ca08dcdcab0953%7C679b4aa20e0a44e4baadcf219c2c2ad2%7C0%7C0%7C638627874390941344%7CUnknown%7CTWFpbGZsb3d8eyJWIjoiMC4wLjAwMDAiLCJQIjoiV2luMzIiLCJBTiI6Ik1haWwiLCJXVCI6Mn0%3D%7C0%7C%7C%7C&amp;sdata=UGS0NjSrBkuoE9ZWVcMnrzu1XdPZGhJF1a1TnhDfhqc%3D&amp;reserved=0" TargetMode="External"/><Relationship Id="rId13" Type="http://schemas.openxmlformats.org/officeDocument/2006/relationships/hyperlink" Target="https://www.forbes.com/councils/forbescommunicationscouncil/2019/09/17/understanding-the-impact-of-mentorship-versus-sponsorship/?utm_source=chatgpt.com" TargetMode="External"/><Relationship Id="rId18" Type="http://schemas.openxmlformats.org/officeDocument/2006/relationships/hyperlink" Target="https://www.forbes.com/councils/forbeshumanresourcescouncil/2020/06/12/tackling-diversity-and-inclusion-sponsors-consultants-and-advisors-as-part-of-your-strategy/?utm_source=chatgpt.com" TargetMode="External"/><Relationship Id="rId3" Type="http://schemas.openxmlformats.org/officeDocument/2006/relationships/hyperlink" Target="https://fra01.safelinks.protection.outlook.com/?url=https%3A%2F%2Fwww.thepeoplespace.com%2Fideas%2Farticles%2Fhow-mentorship-sponsorship-and-allyship-support-career-progression-black-employees&amp;data=05%7C02%7Cnargolwalla%40plass.com%7C3e715d4738f04b07717708dcc5f83637%7C679b4aa20e0a44e4baadcf219c2c2ad2%7C0%7C0%7C638602919194977195%7CUnknown%7CTWFpbGZsb3d8eyJWIjoiMC4wLjAwMDAiLCJQIjoiV2luMzIiLCJBTiI6Ik1haWwiLCJXVCI6Mn0%3D%7C0%7C%7C%7C&amp;sdata=32oR0hptrC%2FToHKRyiMWsmI6aga%2FHfgJRzOBEbIlLoY%3D&amp;reserved=0" TargetMode="External"/><Relationship Id="rId21" Type="http://schemas.openxmlformats.org/officeDocument/2006/relationships/slide" Target="slide2.xml"/><Relationship Id="rId7" Type="http://schemas.openxmlformats.org/officeDocument/2006/relationships/hyperlink" Target="https://fra01.safelinks.protection.outlook.com/?url=https%3A%2F%2Ffastercapital.com%2Ftopics%2Fthe-importance-of-mentorship%2C-sponsorship%2C-and-allyship.html&amp;data=05%7C02%7Cnargolwalla%40plass.com%7C3e715d4738f04b07717708dcc5f83637%7C679b4aa20e0a44e4baadcf219c2c2ad2%7C0%7C0%7C638602919195002791%7CUnknown%7CTWFpbGZsb3d8eyJWIjoiMC4wLjAwMDAiLCJQIjoiV2luMzIiLCJBTiI6Ik1haWwiLCJXVCI6Mn0%3D%7C0%7C%7C%7C&amp;sdata=TNO7yIreaK379PzFYgkslfocN3Y7rJZ0VLeGXeGclHk%3D&amp;reserved=0" TargetMode="External"/><Relationship Id="rId12" Type="http://schemas.openxmlformats.org/officeDocument/2006/relationships/hyperlink" Target="https://www.forbes.com/sites/juliekoepsell1/2018/11/25/want-to-advance-your-career-faster-get-a-sponsor/" TargetMode="External"/><Relationship Id="rId17" Type="http://schemas.openxmlformats.org/officeDocument/2006/relationships/hyperlink" Target="https://www.forbes.com/councils/forbescoachescouncil/2023/06/27/equipping-leaders-and-employees-for-successful-sponsorship/?utm_source=chatgpt.com" TargetMode="External"/><Relationship Id="rId2" Type="http://schemas.openxmlformats.org/officeDocument/2006/relationships/hyperlink" Target="https://fra01.safelinks.protection.outlook.com/?url=https%3A%2F%2Fwww.forbes.com%2Fcouncils%2Fforbeshumanresourcescouncil%2F2019%2F09%2F27%2Fthe-roles-of-allies-mentors-and-sponsors-in-employee-development%2F&amp;data=05%7C02%7Cnargolwalla%40plass.com%7C3e715d4738f04b07717708dcc5f83637%7C679b4aa20e0a44e4baadcf219c2c2ad2%7C0%7C0%7C638602919194969192%7CUnknown%7CTWFpbGZsb3d8eyJWIjoiMC4wLjAwMDAiLCJQIjoiV2luMzIiLCJBTiI6Ik1haWwiLCJXVCI6Mn0%3D%7C0%7C%7C%7C&amp;sdata=DpFM7xknO1xul2SaY84TBNu5jec%2BrGp%2FSpToDtI%2FyqQ%3D&amp;reserved=0" TargetMode="External"/><Relationship Id="rId16" Type="http://schemas.openxmlformats.org/officeDocument/2006/relationships/hyperlink" Target="https://www.forbes.com/councils/forbeshumanresourcescouncil/2023/12/27/the-role-of-mentorship-in-organizations-diversity-initiatives/?utm_source=chatgpt.com" TargetMode="External"/><Relationship Id="rId20" Type="http://schemas.openxmlformats.org/officeDocument/2006/relationships/hyperlink" Target="https://www.forbes.com/councils/forbesbusinesscouncil/2020/04/15/how-to-utilize-a-relationship-with-a-coach-sponsor-or-mentor/?utm_source=chatgpt.com" TargetMode="External"/><Relationship Id="rId1" Type="http://schemas.openxmlformats.org/officeDocument/2006/relationships/slideLayout" Target="../slideLayouts/slideLayout7.xml"/><Relationship Id="rId6" Type="http://schemas.openxmlformats.org/officeDocument/2006/relationships/hyperlink" Target="https://fra01.safelinks.protection.outlook.com/?url=https%3A%2F%2Fparity.womenceoreport.org%2Fdiversity-equity-inclusion-resources%2Fsponsorship-allyship-consulting-services%2F&amp;data=05%7C02%7Cnargolwalla%40plass.com%7C3e715d4738f04b07717708dcc5f83637%7C679b4aa20e0a44e4baadcf219c2c2ad2%7C0%7C0%7C638602919194996444%7CUnknown%7CTWFpbGZsb3d8eyJWIjoiMC4wLjAwMDAiLCJQIjoiV2luMzIiLCJBTiI6Ik1haWwiLCJXVCI6Mn0%3D%7C0%7C%7C%7C&amp;sdata=EoKoaG8JqPyxKXi%2Bn5nKasfZAoNSZcCgMgHNJfnep2s%3D&amp;reserved=0" TargetMode="External"/><Relationship Id="rId11" Type="http://schemas.openxmlformats.org/officeDocument/2006/relationships/hyperlink" Target="https://www.forbes.com/sites/bonniemarcus/2015/04/06/why-having-a-sponsor-is-important-for-women-and-how-to-get-one/#:~:text=What%20most%20people%20fail%20to,and%20impact%20across%20the%20organization." TargetMode="External"/><Relationship Id="rId5" Type="http://schemas.openxmlformats.org/officeDocument/2006/relationships/hyperlink" Target="https://fra01.safelinks.protection.outlook.com/?url=https%3A%2F%2Fblog.themomproject.com%2Fhow-i-found-true-allies-sponsors-at-work&amp;data=05%7C02%7Cnargolwalla%40plass.com%7C3e715d4738f04b07717708dcc5f83637%7C679b4aa20e0a44e4baadcf219c2c2ad2%7C0%7C0%7C638602919194990266%7CUnknown%7CTWFpbGZsb3d8eyJWIjoiMC4wLjAwMDAiLCJQIjoiV2luMzIiLCJBTiI6Ik1haWwiLCJXVCI6Mn0%3D%7C0%7C%7C%7C&amp;sdata=nfoCbiNHahWUReZvojQaA48Jd5faa6zNoiPZFLS0pbQ%3D&amp;reserved=0" TargetMode="External"/><Relationship Id="rId15" Type="http://schemas.openxmlformats.org/officeDocument/2006/relationships/hyperlink" Target="https://www.forbes.com/councils/forbesbusinessdevelopmentcouncil/2020/12/16/investing-in-mentorship-and-sponsorship-to-foster-employee-growth/?utm_source=chatgpt.com" TargetMode="External"/><Relationship Id="rId10" Type="http://schemas.openxmlformats.org/officeDocument/2006/relationships/hyperlink" Target="https://fra01.safelinks.protection.outlook.com/?url=https%3A%2F%2Fwww.fair360.com%2Fmedia%2F2019%2F02%2F1The-Differences-Between-Mentoring-and-Sponsorship-Webinar.pdf&amp;data=05%7C02%7CNARGOLWALLA%40plass.com%7Cc5820637f3b045c746ca08dcdcab0953%7C679b4aa20e0a44e4baadcf219c2c2ad2%7C0%7C0%7C638627874390978499%7CUnknown%7CTWFpbGZsb3d8eyJWIjoiMC4wLjAwMDAiLCJQIjoiV2luMzIiLCJBTiI6Ik1haWwiLCJXVCI6Mn0%3D%7C0%7C%7C%7C&amp;sdata=lyPHvgn4N5pHagUxM42ngIP5yTSeVbvA3Rd8qAWXD80%3D&amp;reserved=0" TargetMode="External"/><Relationship Id="rId19" Type="http://schemas.openxmlformats.org/officeDocument/2006/relationships/hyperlink" Target="https://www.forbes.com/councils/forbeshumanresourcescouncil/2018/11/13/driving-diversity-and-inclusion-requires-cracking-the-code-on-sponsorship/?utm_source=chatgpt.com" TargetMode="External"/><Relationship Id="rId4" Type="http://schemas.openxmlformats.org/officeDocument/2006/relationships/hyperlink" Target="https://fra01.safelinks.protection.outlook.com/?url=https%3A%2F%2Fwww.aboutschwab.com%2Fmss%2Fstory%2Fimportance-of-mentorship-allyship-and-sponsorship&amp;data=05%7C02%7Cnargolwalla%40plass.com%7C3e715d4738f04b07717708dcc5f83637%7C679b4aa20e0a44e4baadcf219c2c2ad2%7C0%7C0%7C638602919194983901%7CUnknown%7CTWFpbGZsb3d8eyJWIjoiMC4wLjAwMDAiLCJQIjoiV2luMzIiLCJBTiI6Ik1haWwiLCJXVCI6Mn0%3D%7C0%7C%7C%7C&amp;sdata=RjUzwwtXfyMoDyiOCJb34b7LWYUpAJ4tq5WLUx2SDuo%3D&amp;reserved=0" TargetMode="External"/><Relationship Id="rId9" Type="http://schemas.openxmlformats.org/officeDocument/2006/relationships/hyperlink" Target="https://fra01.safelinks.protection.outlook.com/?url=https%3A%2F%2Fstatic1.squarespace.com%2Fstatic%2F5cfec3b529a9140001dfd40f%2Ft%2F62ffda8bf93613466d69d2c2%2F1660934796733%2FThe%2BImpact%2Bof%2BSponsorship%2B%2526%2BAllyship.pdf&amp;data=05%7C02%7CNARGOLWALLA%40plass.com%7Cc5820637f3b045c746ca08dcdcab0953%7C679b4aa20e0a44e4baadcf219c2c2ad2%7C0%7C0%7C638627874390959521%7CUnknown%7CTWFpbGZsb3d8eyJWIjoiMC4wLjAwMDAiLCJQIjoiV2luMzIiLCJBTiI6Ik1haWwiLCJXVCI6Mn0%3D%7C0%7C%7C%7C&amp;sdata=lx4VryQ4Off4Vwk89XqeJwispTpbWxBiDHxevViw49M%3D&amp;reserved=0" TargetMode="External"/><Relationship Id="rId14" Type="http://schemas.openxmlformats.org/officeDocument/2006/relationships/hyperlink" Target="https://www.forbes.com/councils/forbesbusinesscouncil/2022/03/07/use-sponsorship-and-mentorship-to-mitigate-burnout-improve-connection-and-increase-representation/?utm_source=chatgpt.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114.xml"/><Relationship Id="rId3" Type="http://schemas.openxmlformats.org/officeDocument/2006/relationships/image" Target="../media/image3.svg"/><Relationship Id="rId7" Type="http://schemas.openxmlformats.org/officeDocument/2006/relationships/slide" Target="slide29.xml"/><Relationship Id="rId12" Type="http://schemas.openxmlformats.org/officeDocument/2006/relationships/slide" Target="slide107.xml"/><Relationship Id="rId17" Type="http://schemas.openxmlformats.org/officeDocument/2006/relationships/slide" Target="slide141.xml"/><Relationship Id="rId2" Type="http://schemas.openxmlformats.org/officeDocument/2006/relationships/image" Target="../media/image2.png"/><Relationship Id="rId16" Type="http://schemas.openxmlformats.org/officeDocument/2006/relationships/slide" Target="slide135.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101.xml"/><Relationship Id="rId5" Type="http://schemas.openxmlformats.org/officeDocument/2006/relationships/slide" Target="slide7.xml"/><Relationship Id="rId15" Type="http://schemas.openxmlformats.org/officeDocument/2006/relationships/slide" Target="slide124.xml"/><Relationship Id="rId10" Type="http://schemas.openxmlformats.org/officeDocument/2006/relationships/slide" Target="slide93.xml"/><Relationship Id="rId4" Type="http://schemas.openxmlformats.org/officeDocument/2006/relationships/slide" Target="slide3.xml"/><Relationship Id="rId9" Type="http://schemas.openxmlformats.org/officeDocument/2006/relationships/slide" Target="slide80.xml"/><Relationship Id="rId14" Type="http://schemas.openxmlformats.org/officeDocument/2006/relationships/slide" Target="slide1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www.academia.edu/50358594/Establishing_And_Maintaining_Mentoring_Relationships_An_Overview_Of_Mentor_And_Mentee_Competencies" TargetMode="External"/><Relationship Id="rId13" Type="http://schemas.openxmlformats.org/officeDocument/2006/relationships/hyperlink" Target="https://www.regent.edu/acad/global/publications/ijls/new/vol5iss1/IJLS_Vol5Is1_OsulaIrvinR.pdf" TargetMode="External"/><Relationship Id="rId18" Type="http://schemas.openxmlformats.org/officeDocument/2006/relationships/hyperlink" Target="https://journals.openedition.org/poldev/2378" TargetMode="External"/><Relationship Id="rId26" Type="http://schemas.openxmlformats.org/officeDocument/2006/relationships/hyperlink" Target="https://en.wikipedia.org/wiki/Culture_of_Oceania" TargetMode="External"/><Relationship Id="rId3" Type="http://schemas.openxmlformats.org/officeDocument/2006/relationships/hyperlink" Target="https://assets.cambridge.org/97805218/12337/sample/9780521812337ws.pdf" TargetMode="External"/><Relationship Id="rId21" Type="http://schemas.openxmlformats.org/officeDocument/2006/relationships/hyperlink" Target="https://ro.uow.edu.au/cgi/viewcontent.cgi?article=1029&amp;context=uowbooks" TargetMode="External"/><Relationship Id="rId7" Type="http://schemas.openxmlformats.org/officeDocument/2006/relationships/hyperlink" Target="https://www.tieonline.com/article/2829/allyship-as-a-filipinx-american-asian-american-non-black-poc-standing-side-by-side-in-the-black-lives-matter-movement" TargetMode="External"/><Relationship Id="rId12" Type="http://schemas.openxmlformats.org/officeDocument/2006/relationships/hyperlink" Target="https://www.amazon.com/Mentors-Guide-Facilitating-Effective-Relationships/dp/047090772X" TargetMode="External"/><Relationship Id="rId17" Type="http://schemas.openxmlformats.org/officeDocument/2006/relationships/hyperlink" Target="https://enriqueogliastri.com/wp-content/uploads/2013/08/1-el-jefe-leadership-in-latam-jwb-12-6-14_castac3b1o-et-al.pdf" TargetMode="External"/><Relationship Id="rId25" Type="http://schemas.openxmlformats.org/officeDocument/2006/relationships/hyperlink" Target="https://www.wgea.gov.au/" TargetMode="External"/><Relationship Id="rId2" Type="http://schemas.openxmlformats.org/officeDocument/2006/relationships/hyperlink" Target="https://www.hup.harvard.edu/books/9780674160873" TargetMode="External"/><Relationship Id="rId16" Type="http://schemas.openxmlformats.org/officeDocument/2006/relationships/hyperlink" Target="https://www.themuse.com/advice/what-is-an-ally-7-examples" TargetMode="External"/><Relationship Id="rId20" Type="http://schemas.openxmlformats.org/officeDocument/2006/relationships/hyperlink" Target="https://books.google.com/books/publisher/content?id=0AUoDwAAQBAJ&amp;pg=PA295&amp;img=1&amp;zoom=3&amp;hl=en&amp;bul=1&amp;sig=ACfU3U2cedF_M6Js3IF_jRF51GXJwAAZCg&amp;w=1280" TargetMode="External"/><Relationship Id="rId1" Type="http://schemas.openxmlformats.org/officeDocument/2006/relationships/slideLayout" Target="../slideLayouts/slideLayout7.xml"/><Relationship Id="rId6" Type="http://schemas.openxmlformats.org/officeDocument/2006/relationships/hyperlink" Target="https://www.goodreads.com/book/show/278003.The_Japanese_Mind" TargetMode="External"/><Relationship Id="rId11" Type="http://schemas.openxmlformats.org/officeDocument/2006/relationships/hyperlink" Target="https://www.ncbi.nlm.nih.gov/pmc/articles/PMC7540560/" TargetMode="External"/><Relationship Id="rId24" Type="http://schemas.openxmlformats.org/officeDocument/2006/relationships/hyperlink" Target="https://search.informit.org/doi/10.3316/informit.046651292466851" TargetMode="External"/><Relationship Id="rId5" Type="http://schemas.openxmlformats.org/officeDocument/2006/relationships/hyperlink" Target="https://www.routledge.com/The-Cheabol-and-Labour-in-Korea-The-Development-of-Management-Strategy-in-Hyundai/Kwon-ODonnell/p/book/9780415221696?srsltid=AfmBOoq4MoUzf6ksd5aSXqxOlVZpDkoByZ_04XJZ7C3C6_HtEW2kLe2h" TargetMode="External"/><Relationship Id="rId15" Type="http://schemas.openxmlformats.org/officeDocument/2006/relationships/hyperlink" Target="https://coqual.org/" TargetMode="External"/><Relationship Id="rId23" Type="http://schemas.openxmlformats.org/officeDocument/2006/relationships/hyperlink" Target="https://www.pnas.org/doi/10.1073/pnas.2314653121" TargetMode="External"/><Relationship Id="rId10" Type="http://schemas.openxmlformats.org/officeDocument/2006/relationships/hyperlink" Target="https://www3.weforum.org/docs/WEF_GGGR_2024.pdf" TargetMode="External"/><Relationship Id="rId19" Type="http://schemas.openxmlformats.org/officeDocument/2006/relationships/hyperlink" Target="https://www.google.com/books/edition/_/0AUoDwAAQBAJ?hl=en&amp;gbpv=0" TargetMode="External"/><Relationship Id="rId4" Type="http://schemas.openxmlformats.org/officeDocument/2006/relationships/hyperlink" Target="https://www.esamskriti.com/e/Culture/Indian-Culture/The-Guru-~-Shishya-Tradition-in-Indic-Culture-1.aspx" TargetMode="External"/><Relationship Id="rId9" Type="http://schemas.openxmlformats.org/officeDocument/2006/relationships/hyperlink" Target="https://papers.ssrn.com/sol3/papers.cfm?abstract_id=1583862" TargetMode="External"/><Relationship Id="rId14" Type="http://schemas.openxmlformats.org/officeDocument/2006/relationships/hyperlink" Target="https://www.amazon.com/Forget-Mentor-Find-Sponsor-Fast-Track/dp/1422187160" TargetMode="External"/><Relationship Id="rId22" Type="http://schemas.openxmlformats.org/officeDocument/2006/relationships/hyperlink" Target="https://www.amazon.com/Globalization-Cultures-Business-Africa-Patrimonialism-ebook/dp/B009A7TWI0/ref=sr_1_3?crid=2LL9IN5RU3EDT&amp;dib=eyJ2IjoiMSJ9.Jfm1Orq9qIubuC3ZghuD8oGqmEnPo5hkEfWYNyOoBdlKNITs0jhsyPUGgib40AaeKW_7gA3P9gIuGJtg1fGKTxcr_552Z2uC6VGQ7UUbDpNbCzTI3Ht8S5RHPhw80LEVvnsirCrDZvUNOSJNqYuSPp-aW5q2at3E4007YOkRWeHPKvCqY8ygDDBYy1Pj3ZD6XNWeGNdv3norNmv3XOx5h-9SUBHE0g5kcg4vtx9yjR8.M2k8dEscE1sY1La3jDvssF4STcujxVnzPTzoEeFm0bc&amp;dib_tag=se&amp;keywords=African+Business+Cultures&amp;qid=1726895685&amp;s=digital-text&amp;sprefix=african+business+culture%2Cdigital-text%2C114&amp;sr=1-3" TargetMode="External"/><Relationship Id="rId27"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www.wearethecity.com/wp-content/uploads/2014/10/The-Sponsor-Effect.pdf" TargetMode="External"/><Relationship Id="rId7" Type="http://schemas.openxmlformats.org/officeDocument/2006/relationships/hyperlink" Target="https://remote.com/blog/understanding-supporting-lgbtq-inclusion-workplace" TargetMode="External"/><Relationship Id="rId2" Type="http://schemas.openxmlformats.org/officeDocument/2006/relationships/hyperlink" Target="https://hbr.org/2010/09/why-men-still-get-more-promotions-than-women" TargetMode="External"/><Relationship Id="rId1" Type="http://schemas.openxmlformats.org/officeDocument/2006/relationships/slideLayout" Target="../slideLayouts/slideLayout7.xml"/><Relationship Id="rId6" Type="http://schemas.openxmlformats.org/officeDocument/2006/relationships/hyperlink" Target="https://flora.insead.edu/fichiersti_wp/inseadwp2011/2011-69.pdf" TargetMode="External"/><Relationship Id="rId5" Type="http://schemas.openxmlformats.org/officeDocument/2006/relationships/hyperlink" Target="https://www.catalyst.org/wp-content/uploads/2019/01/The_Double_Bind_Dilemma_for_Women_in_Leadership_Damned_if_You_Do_Doomed_if_You_Dont.pdf" TargetMode="External"/><Relationship Id="rId4" Type="http://schemas.openxmlformats.org/officeDocument/2006/relationships/hyperlink" Target="https://hbr.org/2010/03/women-in-management-delusions-of-progres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2.deloitte.com/content/dam/Deloitte/global/Documents/deloitte-global-2022-lgbt-inclusion-at-work.pdf" TargetMode="External"/><Relationship Id="rId7" Type="http://schemas.openxmlformats.org/officeDocument/2006/relationships/hyperlink" Target="https://hrc-prod-requests.s3-us-west-2.amazonaws.com/2023-Equality-Rising-Report-Final.pdf" TargetMode="External"/><Relationship Id="rId2" Type="http://schemas.openxmlformats.org/officeDocument/2006/relationships/hyperlink" Target="https://www.mckinsey.com/capabilities/people-and-organizational-performance/our-insights/lgbtq-plus-inclusion-in-the-workplace" TargetMode="External"/><Relationship Id="rId1" Type="http://schemas.openxmlformats.org/officeDocument/2006/relationships/slideLayout" Target="../slideLayouts/slideLayout7.xml"/><Relationship Id="rId6" Type="http://schemas.openxmlformats.org/officeDocument/2006/relationships/hyperlink" Target="https://outandequal.org/wp-content/uploads/2024/03/TalentontheMove.pdf" TargetMode="External"/><Relationship Id="rId5" Type="http://schemas.openxmlformats.org/officeDocument/2006/relationships/hyperlink" Target="https://www.catalyst.org/research/lgbtq-workplace-issues/" TargetMode="External"/><Relationship Id="rId4" Type="http://schemas.openxmlformats.org/officeDocument/2006/relationships/hyperlink" Target="https://www.catalyst.org/2024/06/26/discrimination-education-allyship-speak-up-erg/"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mentoring.org/wp-content/uploads/2019/11/MENTOR_LGBTQ-Supplement-to-EEP-for-Mentoring.pdf" TargetMode="External"/><Relationship Id="rId2" Type="http://schemas.openxmlformats.org/officeDocument/2006/relationships/hyperlink" Target="https://outandequal.org/coaching-mentoring-and-sponsorship-month-creating-cultures-of-belonging-through-mentorship/" TargetMode="External"/><Relationship Id="rId1" Type="http://schemas.openxmlformats.org/officeDocument/2006/relationships/slideLayout" Target="../slideLayouts/slideLayout7.xml"/><Relationship Id="rId6" Type="http://schemas.openxmlformats.org/officeDocument/2006/relationships/hyperlink" Target="https://www.rcslt.org/learning/diversity-inclusion-and-anti-racism/neurodivergence-in-the-workplace/support-for-those-working-with-or-managing-neurodivergent-colleagues/" TargetMode="External"/><Relationship Id="rId5" Type="http://schemas.openxmlformats.org/officeDocument/2006/relationships/hyperlink" Target="https://mentoring.org/wp-content/uploads/2021/10/Oct-2021-CMWS-Mentoring-LGBTQ-Youth-FINAL.pdf" TargetMode="External"/><Relationship Id="rId4" Type="http://schemas.openxmlformats.org/officeDocument/2006/relationships/hyperlink" Target="https://hbr.org/2021/06/dont-just-mentor-women-and-people-of-color-sponsor-the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icaew.com/insights/diversity-and-inclusion/welcome-inclusion/how-to-be-an-ally-managing-neurodiverse-teams" TargetMode="External"/><Relationship Id="rId2" Type="http://schemas.openxmlformats.org/officeDocument/2006/relationships/hyperlink" Target="https://www.theiet.org/media/jyelsmd3/understanding-neurodivergence-at-work-toolkit.pdf" TargetMode="External"/><Relationship Id="rId1" Type="http://schemas.openxmlformats.org/officeDocument/2006/relationships/slideLayout" Target="../slideLayouts/slideLayout7.xml"/><Relationship Id="rId6" Type="http://schemas.openxmlformats.org/officeDocument/2006/relationships/hyperlink" Target="https://digital.iapd.org/issue/february-march-2024/understanding-the-multi-generational-workforce-who-are-the-generations-and-how-do-their-leadership-styles-and-expectations-differ/" TargetMode="External"/><Relationship Id="rId5" Type="http://schemas.openxmlformats.org/officeDocument/2006/relationships/hyperlink" Target="https://www.hr.com/en/magazines/leadership_employee_development_excellence/july_2024_leadership_employee_development_excellence/how-to-overcome-generational-differences-in-coachi_ly8kjwam.html" TargetMode="External"/><Relationship Id="rId4" Type="http://schemas.openxmlformats.org/officeDocument/2006/relationships/hyperlink" Target="https://doitprofiler.com/insight/neurodiversity-and-allyship/"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forbes.com/councils/forbesbusinesscouncil/2023/09/05/building-effective-mentorship-programs-for-gen-z-employees/" TargetMode="External"/><Relationship Id="rId2" Type="http://schemas.openxmlformats.org/officeDocument/2006/relationships/hyperlink" Target="https://www.hrotoday.com/news/ticker/how-to-effectively-mentor-gen-z/" TargetMode="External"/><Relationship Id="rId1" Type="http://schemas.openxmlformats.org/officeDocument/2006/relationships/slideLayout" Target="../slideLayouts/slideLayout7.xml"/><Relationship Id="rId6" Type="http://schemas.openxmlformats.org/officeDocument/2006/relationships/hyperlink" Target="https://blog.searchinstitute.org/mentoring-relationships-and-the-importance-of-racial-ethnic-identity" TargetMode="External"/><Relationship Id="rId5" Type="http://schemas.openxmlformats.org/officeDocument/2006/relationships/hyperlink" Target="https://interobservers.com/gen-z-workplace-expectations/" TargetMode="External"/><Relationship Id="rId4" Type="http://schemas.openxmlformats.org/officeDocument/2006/relationships/hyperlink" Target="https://www.deloittedigital.com/us/en/insights/perspective/gen-z-research-report.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bloomberg.com/company/stories/race-ethnicity-in-the-workplace-the-road-to-active-allyship/" TargetMode="External"/><Relationship Id="rId7" Type="http://schemas.openxmlformats.org/officeDocument/2006/relationships/hyperlink" Target="https://hbr.org/2021/06/dont-just-mentor-women-and-people-of-color-sponsor-them" TargetMode="External"/><Relationship Id="rId2" Type="http://schemas.openxmlformats.org/officeDocument/2006/relationships/hyperlink" Target="https://www.forbes.com/councils/forbeshumanresourcescouncil/2019/09/27/the-roles-of-allies-mentors-and-sponsors-in-employee-development/" TargetMode="External"/><Relationship Id="rId1" Type="http://schemas.openxmlformats.org/officeDocument/2006/relationships/slideLayout" Target="../slideLayouts/slideLayout7.xml"/><Relationship Id="rId6" Type="http://schemas.openxmlformats.org/officeDocument/2006/relationships/hyperlink" Target="https://www.evidencebasedmentoring.org/how-mentors-and-mentoring-programs-can-support-mentees-ethnic-racial-identity/" TargetMode="External"/><Relationship Id="rId5" Type="http://schemas.openxmlformats.org/officeDocument/2006/relationships/hyperlink" Target="https://www.holmesmurphy.com/blog/sponsorship-makes-a-difference-for-diversity-equity-and-inclusion/" TargetMode="External"/><Relationship Id="rId4" Type="http://schemas.openxmlformats.org/officeDocument/2006/relationships/hyperlink" Target="https://www.bain.com/insights/to-build-diverse-leadership-formalize-mentorship-and-sponsorship-programs/" TargetMode="External"/></Relationships>
</file>

<file path=ppt/slides/_rels/slide7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washington.edu/doit/programs/advance/resources/disability-alliances-and-allyship" TargetMode="External"/><Relationship Id="rId7" Type="http://schemas.openxmlformats.org/officeDocument/2006/relationships/hyperlink" Target="https://adata.org/factsheet/ADANN-writing#:~:text=People%20with%20disabilities%20are%2C%20first,is%20called%20Person%2DFirst%20Language" TargetMode="External"/><Relationship Id="rId2" Type="http://schemas.openxmlformats.org/officeDocument/2006/relationships/hyperlink" Target="https://www.ellevatenetwork.com/articles/11914-deib-allyship-sponsorship-and-mentorship" TargetMode="External"/><Relationship Id="rId1" Type="http://schemas.openxmlformats.org/officeDocument/2006/relationships/slideLayout" Target="../slideLayouts/slideLayout7.xml"/><Relationship Id="rId6" Type="http://schemas.openxmlformats.org/officeDocument/2006/relationships/hyperlink" Target="https://www.deloitte.com/global/en/about/people/blogs/power-allyship-disability-inclusion.html" TargetMode="External"/><Relationship Id="rId5" Type="http://schemas.openxmlformats.org/officeDocument/2006/relationships/hyperlink" Target="https://www.forbes.com/councils/forbeshumanresourcescouncil/2019/09/27/the-roles-of-allies-mentors-and-sponsors-in-employee-development/" TargetMode="External"/><Relationship Id="rId4" Type="http://schemas.openxmlformats.org/officeDocument/2006/relationships/hyperlink" Target="https://www.mdpi.com/2075-4698/13/11/24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hyperlink" Target="https://www.themuse.com/advice/sponsor-vs-mentor" TargetMode="External"/><Relationship Id="rId13" Type="http://schemas.openxmlformats.org/officeDocument/2006/relationships/hyperlink" Target="https://www.ellevatenetwork.com/articles/11914-deib-allyship-sponsorship-and-mentorship" TargetMode="External"/><Relationship Id="rId3" Type="http://schemas.openxmlformats.org/officeDocument/2006/relationships/hyperlink" Target="https://www.indeed.com/career-advice/career-development/why-is-a-mentor-important" TargetMode="External"/><Relationship Id="rId7" Type="http://schemas.openxmlformats.org/officeDocument/2006/relationships/hyperlink" Target="https://www.tenthousandcoffees.com/blog/sponsorship-vs-mentorship#:~:text=Having%20a%20sponsor%20is%20like,skills%20and%20prove%20their%20competencies" TargetMode="External"/><Relationship Id="rId12" Type="http://schemas.openxmlformats.org/officeDocument/2006/relationships/hyperlink" Target="https://www.thepeoplespace.com/ideas/articles/how-mentorship-sponsorship-and-allyship-support-career-progression-black-employees" TargetMode="External"/><Relationship Id="rId2" Type="http://schemas.openxmlformats.org/officeDocument/2006/relationships/hyperlink" Target="https://www.forbes.com/councils/forbesbusinesscouncil/2023/07/05/the-importance-of-mentorship/" TargetMode="External"/><Relationship Id="rId1" Type="http://schemas.openxmlformats.org/officeDocument/2006/relationships/slideLayout" Target="../slideLayouts/slideLayout7.xml"/><Relationship Id="rId6" Type="http://schemas.openxmlformats.org/officeDocument/2006/relationships/hyperlink" Target="https://www.forbes.com/sites/bonniemarcus/2015/04/06/why-having-a-sponsor-is-important-for-women-and-how-to-get-one" TargetMode="External"/><Relationship Id="rId11" Type="http://schemas.openxmlformats.org/officeDocument/2006/relationships/hyperlink" Target="https://www.inclusivv.co/blog/the-power-of-allyship-in-the-workplace-building-inclusive-and-supportive-work-cultures#:~:text=The%20benefits%20of%20allyship%20for,that%20propel%20your%20professional%20growth" TargetMode="External"/><Relationship Id="rId5" Type="http://schemas.openxmlformats.org/officeDocument/2006/relationships/hyperlink" Target="https://cpduk.co.uk/news/10-benefits-of-being-a-mentor" TargetMode="External"/><Relationship Id="rId15" Type="http://schemas.openxmlformats.org/officeDocument/2006/relationships/slide" Target="slide2.xml"/><Relationship Id="rId10" Type="http://schemas.openxmlformats.org/officeDocument/2006/relationships/hyperlink" Target="https://seramount.com/articles/why-women-need-effective-sponsorship-to-advance-their-careers/#:~:text=For%20women%2C%20particularly%20women%20of,end%20up%20with%20higher%20pay" TargetMode="External"/><Relationship Id="rId4" Type="http://schemas.openxmlformats.org/officeDocument/2006/relationships/hyperlink" Target="https://money.usnews.com/careers/articles/how-mentorship-can-benefit-both-the-mentor-and-the-mentee" TargetMode="External"/><Relationship Id="rId9" Type="http://schemas.openxmlformats.org/officeDocument/2006/relationships/hyperlink" Target="https://www.gallup.com/workplace/473999/mentors-sponsors-difference.aspx#:~:text=Mentorship%20and%20sponsorship%20are%20particularly,of%20their%20role%20or%20tenure" TargetMode="External"/><Relationship Id="rId14" Type="http://schemas.openxmlformats.org/officeDocument/2006/relationships/hyperlink" Target="https://pubmed.ncbi.nlm.nih.gov/37712466/"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sp>
        <p:nvSpPr>
          <p:cNvPr id="3" name="TextBox 3"/>
          <p:cNvSpPr txBox="1"/>
          <p:nvPr/>
        </p:nvSpPr>
        <p:spPr>
          <a:xfrm>
            <a:off x="2377440" y="3458724"/>
            <a:ext cx="13533120" cy="3342894"/>
          </a:xfrm>
          <a:prstGeom prst="rect">
            <a:avLst/>
          </a:prstGeom>
        </p:spPr>
        <p:txBody>
          <a:bodyPr lIns="0" tIns="0" rIns="0" bIns="0" rtlCol="0" anchor="t">
            <a:spAutoFit/>
          </a:bodyPr>
          <a:lstStyle/>
          <a:p>
            <a:pPr algn="ctr">
              <a:lnSpc>
                <a:spcPts val="8748"/>
              </a:lnSpc>
            </a:pPr>
            <a:r>
              <a:rPr lang="en-US" sz="8100" dirty="0">
                <a:solidFill>
                  <a:srgbClr val="000000"/>
                </a:solidFill>
                <a:latin typeface="Oswald"/>
                <a:ea typeface="Oswald"/>
                <a:cs typeface="Oswald"/>
                <a:sym typeface="Oswald"/>
              </a:rPr>
              <a:t>ADAPT/IPO COLLABORATION - ALLYSHIP, MENTORSHIP, AND SPONSORSHIP PRACTICAL GUIDE</a:t>
            </a:r>
          </a:p>
        </p:txBody>
      </p:sp>
      <p:sp>
        <p:nvSpPr>
          <p:cNvPr id="4" name="TextBox 4"/>
          <p:cNvSpPr txBox="1"/>
          <p:nvPr/>
        </p:nvSpPr>
        <p:spPr>
          <a:xfrm>
            <a:off x="2377440" y="7228246"/>
            <a:ext cx="13533120" cy="500137"/>
          </a:xfrm>
          <a:prstGeom prst="rect">
            <a:avLst/>
          </a:prstGeom>
        </p:spPr>
        <p:txBody>
          <a:bodyPr lIns="0" tIns="0" rIns="0" bIns="0" rtlCol="0" anchor="t">
            <a:spAutoFit/>
          </a:bodyPr>
          <a:lstStyle/>
          <a:p>
            <a:pPr algn="ctr">
              <a:lnSpc>
                <a:spcPts val="3888"/>
              </a:lnSpc>
            </a:pPr>
            <a:r>
              <a:rPr lang="en-US" sz="3600" dirty="0">
                <a:solidFill>
                  <a:srgbClr val="000000"/>
                </a:solidFill>
                <a:latin typeface="Glacial Indifference"/>
                <a:ea typeface="Glacial Indifference"/>
                <a:cs typeface="Glacial Indifference"/>
                <a:sym typeface="Glacial Indifference"/>
              </a:rPr>
              <a:t>February 2025</a:t>
            </a:r>
          </a:p>
        </p:txBody>
      </p:sp>
      <p:sp>
        <p:nvSpPr>
          <p:cNvPr id="5" name="Freeform 5"/>
          <p:cNvSpPr/>
          <p:nvPr/>
        </p:nvSpPr>
        <p:spPr>
          <a:xfrm flipH="1" flipV="1">
            <a:off x="-567191" y="-427810"/>
            <a:ext cx="5490684" cy="5841153"/>
          </a:xfrm>
          <a:custGeom>
            <a:avLst/>
            <a:gdLst/>
            <a:ahLst/>
            <a:cxnLst/>
            <a:rect l="l" t="t" r="r" b="b"/>
            <a:pathLst>
              <a:path w="5490684" h="5841153">
                <a:moveTo>
                  <a:pt x="5490684" y="5841153"/>
                </a:moveTo>
                <a:lnTo>
                  <a:pt x="0" y="5841153"/>
                </a:lnTo>
                <a:lnTo>
                  <a:pt x="0" y="0"/>
                </a:lnTo>
                <a:lnTo>
                  <a:pt x="5490684" y="0"/>
                </a:lnTo>
                <a:lnTo>
                  <a:pt x="5490684" y="584115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WHO IS A SPONSOR* ?</a:t>
            </a:r>
          </a:p>
        </p:txBody>
      </p:sp>
      <p:sp>
        <p:nvSpPr>
          <p:cNvPr id="3" name="TextBox 3"/>
          <p:cNvSpPr txBox="1"/>
          <p:nvPr/>
        </p:nvSpPr>
        <p:spPr>
          <a:xfrm>
            <a:off x="1348740" y="2860358"/>
            <a:ext cx="15590520" cy="2926570"/>
          </a:xfrm>
          <a:prstGeom prst="rect">
            <a:avLst/>
          </a:prstGeom>
        </p:spPr>
        <p:txBody>
          <a:bodyPr lIns="0" tIns="0" rIns="0" bIns="0" rtlCol="0" anchor="t">
            <a:spAutoFit/>
          </a:bodyPr>
          <a:lstStyle/>
          <a:p>
            <a:pPr algn="l">
              <a:lnSpc>
                <a:spcPts val="3776"/>
              </a:lnSpc>
            </a:pPr>
            <a:r>
              <a:rPr lang="en-US" sz="3884" dirty="0">
                <a:solidFill>
                  <a:srgbClr val="000000"/>
                </a:solidFill>
                <a:latin typeface="Glacial Indifference"/>
                <a:ea typeface="Glacial Indifference"/>
                <a:cs typeface="Glacial Indifference"/>
                <a:sym typeface="Glacial Indifference"/>
              </a:rPr>
              <a:t>Definition: A sponsor is someone who actively advocates for another person’s career advancement, often by opening doors and creating opportunities within the organization.</a:t>
            </a:r>
          </a:p>
          <a:p>
            <a:pPr algn="l">
              <a:lnSpc>
                <a:spcPts val="3776"/>
              </a:lnSpc>
            </a:pPr>
            <a:endParaRPr lang="en-US" sz="3884" dirty="0">
              <a:solidFill>
                <a:srgbClr val="000000"/>
              </a:solidFill>
              <a:latin typeface="Glacial Indifference"/>
              <a:ea typeface="Glacial Indifference"/>
              <a:cs typeface="Glacial Indifference"/>
              <a:sym typeface="Glacial Indifference"/>
            </a:endParaRPr>
          </a:p>
          <a:p>
            <a:pPr algn="l">
              <a:lnSpc>
                <a:spcPts val="3776"/>
              </a:lnSpc>
            </a:pPr>
            <a:r>
              <a:rPr lang="en-US" sz="2250" dirty="0">
                <a:solidFill>
                  <a:srgbClr val="000000"/>
                </a:solidFill>
                <a:latin typeface="Glacial Indifference"/>
                <a:sym typeface="Glacial Indifference"/>
              </a:rPr>
              <a:t>*OpenAI. (2024). ChatGPT(Oct 4) [largelanguage model]</a:t>
            </a:r>
          </a:p>
          <a:p>
            <a:pPr algn="l">
              <a:lnSpc>
                <a:spcPts val="3776"/>
              </a:lnSpc>
            </a:pPr>
            <a:endParaRPr lang="en-US" sz="3884"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2831782"/>
            <a:ext cx="15590520" cy="3170910"/>
          </a:xfrm>
          <a:prstGeom prst="rect">
            <a:avLst/>
          </a:prstGeom>
        </p:spPr>
        <p:txBody>
          <a:bodyPr lIns="0" tIns="0" rIns="0" bIns="0" rtlCol="0" anchor="t">
            <a:spAutoFit/>
          </a:bodyPr>
          <a:lstStyle/>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[1]</a:t>
            </a:r>
            <a:r>
              <a:rPr lang="en-US" sz="2599" u="sng" dirty="0">
                <a:solidFill>
                  <a:srgbClr val="000000"/>
                </a:solidFill>
                <a:latin typeface="Glacial Indifference"/>
                <a:ea typeface="Glacial Indifference"/>
                <a:cs typeface="Glacial Indifference"/>
                <a:sym typeface="Glacial Indifference"/>
                <a:hlinkClick r:id="rId2" tooltip="https://www.forbes.com/councils/forbeshumanresourcescouncil/2019/09/27/the-roles-of-allies-mentors-and-sponsors-in-employee-development/"/>
              </a:rPr>
              <a:t>https://www.forbes.com/councils/forbeshumanresourcescouncil/2019/09/27/the-roles-of-allies-mentors-and-sponsors-in-employee-development/</a:t>
            </a:r>
          </a:p>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[2] </a:t>
            </a:r>
            <a:r>
              <a:rPr lang="en-US" sz="2599" u="sng" dirty="0">
                <a:solidFill>
                  <a:srgbClr val="000000"/>
                </a:solidFill>
                <a:latin typeface="Glacial Indifference"/>
                <a:ea typeface="Glacial Indifference"/>
                <a:cs typeface="Glacial Indifference"/>
                <a:sym typeface="Glacial Indifference"/>
                <a:hlinkClick r:id="rId3" tooltip="https://businessleadershiptoday.com/what-key-strategies-can-enable-diversity-equity-and-inclusion/"/>
              </a:rPr>
              <a:t>https://businessleadershiptoday.com/what-key-strategies-can-enable-diversity-equity-and-inclusion/</a:t>
            </a:r>
          </a:p>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[3] </a:t>
            </a:r>
            <a:r>
              <a:rPr lang="en-US" sz="2599" u="sng" dirty="0">
                <a:solidFill>
                  <a:srgbClr val="000000"/>
                </a:solidFill>
                <a:latin typeface="Glacial Indifference"/>
                <a:ea typeface="Glacial Indifference"/>
                <a:cs typeface="Glacial Indifference"/>
                <a:sym typeface="Glacial Indifference"/>
                <a:hlinkClick r:id="rId4" tooltip="https://www.higheredjobs.com/articles/articleDisplay.cfm?ID=3996"/>
              </a:rPr>
              <a:t>https://www.higheredjobs.com/articles/articleDisplay.cfm?ID=3996</a:t>
            </a:r>
          </a:p>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[4] </a:t>
            </a:r>
            <a:r>
              <a:rPr lang="en-US" sz="2599" u="sng" dirty="0">
                <a:solidFill>
                  <a:srgbClr val="000000"/>
                </a:solidFill>
                <a:latin typeface="Glacial Indifference"/>
                <a:ea typeface="Glacial Indifference"/>
                <a:cs typeface="Glacial Indifference"/>
                <a:sym typeface="Glacial Indifference"/>
                <a:hlinkClick r:id="rId5" tooltip="https://www.leadershiprefinery.com/post/a-look-at-mentorship-sponsorship-and-allyship"/>
              </a:rPr>
              <a:t>https://www.leadershiprefinery.com/post/a-look-at-mentorship-sponsorship-and-allyship</a:t>
            </a:r>
          </a:p>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[5] </a:t>
            </a:r>
            <a:r>
              <a:rPr lang="en-US" sz="2599" u="sng" dirty="0">
                <a:solidFill>
                  <a:srgbClr val="000000"/>
                </a:solidFill>
                <a:latin typeface="Glacial Indifference"/>
                <a:ea typeface="Glacial Indifference"/>
                <a:cs typeface="Glacial Indifference"/>
                <a:sym typeface="Glacial Indifference"/>
                <a:hlinkClick r:id="rId6" tooltip="https://www.coffeepals.com/blog/the-complete-guide-to-360-degree-feedback-at-work-implementing-steps-best-practices-and-proven-strategies"/>
              </a:rPr>
              <a:t>Complete Guide to 360-Degree Feedback: Implementing Steps, Best Practices, and Proven Strategies</a:t>
            </a:r>
          </a:p>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[6] </a:t>
            </a:r>
            <a:r>
              <a:rPr lang="en-US" sz="2599" u="sng" dirty="0">
                <a:solidFill>
                  <a:srgbClr val="000000"/>
                </a:solidFill>
                <a:latin typeface="Glacial Indifference"/>
                <a:ea typeface="Glacial Indifference"/>
                <a:cs typeface="Glacial Indifference"/>
                <a:sym typeface="Glacial Indifference"/>
                <a:hlinkClick r:id="rId7" tooltip="https://www.americanbar.org/groups/law_practice/resources/law-practice-magazine/2019/tracking-time-save-time/"/>
              </a:rPr>
              <a:t>https://www.americanbar.org/groups/law_practice/resources/law-practice-magazine/2019/tracking-time-save-time/</a:t>
            </a:r>
          </a:p>
          <a:p>
            <a:pPr marL="470531" lvl="1" indent="-235266" algn="l">
              <a:lnSpc>
                <a:spcPts val="2527"/>
              </a:lnSpc>
              <a:buFont typeface="Arial"/>
              <a:buChar char="•"/>
            </a:pPr>
            <a:r>
              <a:rPr lang="en-US" sz="2599" dirty="0">
                <a:solidFill>
                  <a:srgbClr val="000000"/>
                </a:solidFill>
                <a:latin typeface="Glacial Indifference"/>
                <a:ea typeface="Glacial Indifference"/>
                <a:cs typeface="Glacial Indifference"/>
                <a:sym typeface="Glacial Indifference"/>
              </a:rPr>
              <a:t>[7] </a:t>
            </a:r>
            <a:r>
              <a:rPr lang="en-US" sz="2599" u="sng" dirty="0">
                <a:solidFill>
                  <a:srgbClr val="000000"/>
                </a:solidFill>
                <a:latin typeface="Glacial Indifference"/>
                <a:ea typeface="Glacial Indifference"/>
                <a:cs typeface="Glacial Indifference"/>
                <a:sym typeface="Glacial Indifference"/>
                <a:hlinkClick r:id="rId8" tooltip="https://www.profi.io/blog/client-feedback"/>
              </a:rPr>
              <a:t>https://www.profi.io/blog/client-feedback</a:t>
            </a:r>
          </a:p>
          <a:p>
            <a:pPr marL="470531" lvl="1" indent="-235266" algn="l">
              <a:lnSpc>
                <a:spcPts val="2527"/>
              </a:lnSpc>
            </a:pPr>
            <a:endParaRPr lang="en-US" sz="2599" u="sng" dirty="0">
              <a:solidFill>
                <a:srgbClr val="000000"/>
              </a:solidFill>
              <a:latin typeface="Glacial Indifference"/>
              <a:ea typeface="Glacial Indifference"/>
              <a:cs typeface="Glacial Indifference"/>
              <a:sym typeface="Glacial Indifference"/>
              <a:hlinkClick r:id="rId8" tooltip="https://www.profi.io/blog/client-feedback"/>
            </a:endParaRPr>
          </a:p>
        </p:txBody>
      </p:sp>
      <p:sp>
        <p:nvSpPr>
          <p:cNvPr id="4" name="TextBox 3">
            <a:extLst>
              <a:ext uri="{FF2B5EF4-FFF2-40B4-BE49-F238E27FC236}">
                <a16:creationId xmlns:a16="http://schemas.microsoft.com/office/drawing/2014/main" id="{B4F61319-C3EA-8389-B329-9589BCD7172B}"/>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9" action="ppaction://hlinksldjump"/>
              </a:rPr>
              <a:t>Table of Contents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4082413"/>
            <a:ext cx="15590520" cy="2217424"/>
          </a:xfrm>
          <a:prstGeom prst="rect">
            <a:avLst/>
          </a:prstGeom>
        </p:spPr>
        <p:txBody>
          <a:bodyPr lIns="0" tIns="0" rIns="0" bIns="0" rtlCol="0" anchor="t">
            <a:spAutoFit/>
          </a:bodyPr>
          <a:lstStyle/>
          <a:p>
            <a:pPr algn="ctr">
              <a:lnSpc>
                <a:spcPts val="8640"/>
              </a:lnSpc>
            </a:pPr>
            <a:r>
              <a:rPr lang="en-US" sz="8000" dirty="0">
                <a:solidFill>
                  <a:srgbClr val="000000"/>
                </a:solidFill>
                <a:latin typeface="Oswald"/>
                <a:ea typeface="Oswald"/>
                <a:cs typeface="Oswald"/>
                <a:sym typeface="Oswald"/>
              </a:rPr>
              <a:t>WHEN TO BECOME A SPONSOR/MENTOR/ALLY</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1804302"/>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WHEN SHOULD I BECOME A SPONSOR/MENTOR/ALLY?</a:t>
            </a:r>
          </a:p>
        </p:txBody>
      </p:sp>
      <p:sp>
        <p:nvSpPr>
          <p:cNvPr id="3" name="TextBox 3"/>
          <p:cNvSpPr txBox="1"/>
          <p:nvPr/>
        </p:nvSpPr>
        <p:spPr>
          <a:xfrm>
            <a:off x="1348740" y="2841308"/>
            <a:ext cx="15590520" cy="3674364"/>
          </a:xfrm>
          <a:prstGeom prst="rect">
            <a:avLst/>
          </a:prstGeom>
        </p:spPr>
        <p:txBody>
          <a:bodyPr lIns="0" tIns="0" rIns="0" bIns="0" rtlCol="0" anchor="t">
            <a:spAutoFit/>
          </a:bodyPr>
          <a:lstStyle/>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Now!</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More practically:</a:t>
            </a:r>
          </a:p>
          <a:p>
            <a:pPr marL="1337310" lvl="2" indent="-445770" algn="l">
              <a:lnSpc>
                <a:spcPts val="3888"/>
              </a:lnSpc>
              <a:buFont typeface="Arial"/>
              <a:buChar char="⚬"/>
            </a:pPr>
            <a:r>
              <a:rPr lang="en-US" sz="3600" spc="557" dirty="0">
                <a:solidFill>
                  <a:srgbClr val="000000"/>
                </a:solidFill>
                <a:latin typeface="Oswald"/>
                <a:ea typeface="Oswald"/>
                <a:cs typeface="Oswald"/>
                <a:sym typeface="Oswald"/>
              </a:rPr>
              <a:t>When the need or opportunity arises</a:t>
            </a:r>
          </a:p>
          <a:p>
            <a:pPr marL="1914525" lvl="3" indent="-478631" algn="l">
              <a:lnSpc>
                <a:spcPts val="3240"/>
              </a:lnSpc>
              <a:buFont typeface="Arial"/>
              <a:buChar char="￭"/>
            </a:pPr>
            <a:r>
              <a:rPr lang="en-US" sz="3000" dirty="0">
                <a:solidFill>
                  <a:srgbClr val="000000"/>
                </a:solidFill>
                <a:latin typeface="Glacial Indifference"/>
                <a:ea typeface="Glacial Indifference"/>
                <a:cs typeface="Glacial Indifference"/>
                <a:sym typeface="Glacial Indifference"/>
              </a:rPr>
              <a:t>When someone asks you for support</a:t>
            </a:r>
          </a:p>
          <a:p>
            <a:pPr marL="1914525" lvl="3" indent="-478631" algn="l">
              <a:lnSpc>
                <a:spcPts val="3240"/>
              </a:lnSpc>
              <a:buFont typeface="Arial"/>
              <a:buChar char="￭"/>
            </a:pPr>
            <a:r>
              <a:rPr lang="en-US" sz="3000" dirty="0">
                <a:solidFill>
                  <a:srgbClr val="000000"/>
                </a:solidFill>
                <a:latin typeface="Glacial Indifference"/>
                <a:ea typeface="Glacial Indifference"/>
                <a:cs typeface="Glacial Indifference"/>
                <a:sym typeface="Glacial Indifference"/>
              </a:rPr>
              <a:t>Reflect on whether you are in a position to provide support and seek out opportunities to support someone</a:t>
            </a:r>
          </a:p>
          <a:p>
            <a:pPr marL="1114425" lvl="2" indent="-371475" algn="l">
              <a:lnSpc>
                <a:spcPts val="3240"/>
              </a:lnSpc>
              <a:buFont typeface="Arial"/>
              <a:buChar char="⚬"/>
            </a:pPr>
            <a:r>
              <a:rPr lang="en-US" sz="3000" dirty="0">
                <a:solidFill>
                  <a:srgbClr val="000000"/>
                </a:solidFill>
                <a:latin typeface="Glacial Indifference"/>
                <a:ea typeface="Glacial Indifference"/>
                <a:cs typeface="Glacial Indifference"/>
                <a:sym typeface="Glacial Indifference"/>
              </a:rPr>
              <a:t>When you have capacity to engage in the relationship</a:t>
            </a:r>
          </a:p>
          <a:p>
            <a:pPr marL="1114425" lvl="2" indent="-371475" algn="l">
              <a:lnSpc>
                <a:spcPts val="3240"/>
              </a:lnSpc>
            </a:pPr>
            <a:endParaRPr lang="en-US" sz="30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1804302"/>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HOW DO I KNOW WHEN THE NEED/OPPORTUNITY ARISES?</a:t>
            </a:r>
          </a:p>
        </p:txBody>
      </p:sp>
      <p:sp>
        <p:nvSpPr>
          <p:cNvPr id="3" name="TextBox 3"/>
          <p:cNvSpPr txBox="1"/>
          <p:nvPr/>
        </p:nvSpPr>
        <p:spPr>
          <a:xfrm>
            <a:off x="1348740" y="2841308"/>
            <a:ext cx="15590520" cy="5598528"/>
          </a:xfrm>
          <a:prstGeom prst="rect">
            <a:avLst/>
          </a:prstGeom>
        </p:spPr>
        <p:txBody>
          <a:bodyPr lIns="0" tIns="0" rIns="0" bIns="0" rtlCol="0" anchor="t">
            <a:spAutoFit/>
          </a:bodyPr>
          <a:lstStyle/>
          <a:p>
            <a:pPr algn="l">
              <a:lnSpc>
                <a:spcPts val="4195"/>
              </a:lnSpc>
            </a:pPr>
            <a:r>
              <a:rPr lang="en-US" sz="3884" spc="602" dirty="0">
                <a:solidFill>
                  <a:srgbClr val="000000"/>
                </a:solidFill>
                <a:latin typeface="Oswald"/>
                <a:ea typeface="Oswald"/>
                <a:cs typeface="Oswald"/>
                <a:sym typeface="Oswald"/>
              </a:rPr>
              <a:t>Sponsorship</a:t>
            </a:r>
          </a:p>
          <a:p>
            <a:pPr marL="703088" lvl="1" indent="-351544" algn="l">
              <a:lnSpc>
                <a:spcPts val="4195"/>
              </a:lnSpc>
              <a:buFont typeface="Arial"/>
              <a:buChar char="•"/>
            </a:pPr>
            <a:r>
              <a:rPr lang="en-US" sz="3884" dirty="0">
                <a:solidFill>
                  <a:srgbClr val="000000"/>
                </a:solidFill>
                <a:latin typeface="Glacial Indifference"/>
                <a:ea typeface="Glacial Indifference"/>
                <a:cs typeface="Glacial Indifference"/>
                <a:sym typeface="Glacial Indifference"/>
              </a:rPr>
              <a:t>When someone asks you for support:</a:t>
            </a:r>
          </a:p>
          <a:p>
            <a:pPr marL="1288447" lvl="2" indent="-429482" algn="l">
              <a:lnSpc>
                <a:spcPts val="3596"/>
              </a:lnSpc>
              <a:buFont typeface="Arial"/>
              <a:buChar char="⚬"/>
            </a:pPr>
            <a:r>
              <a:rPr lang="en-US" sz="3329" dirty="0">
                <a:solidFill>
                  <a:srgbClr val="000000"/>
                </a:solidFill>
                <a:latin typeface="Glacial Indifference"/>
                <a:ea typeface="Glacial Indifference"/>
                <a:cs typeface="Glacial Indifference"/>
                <a:sym typeface="Glacial Indifference"/>
              </a:rPr>
              <a:t>When someone asks you to be their sponsor</a:t>
            </a:r>
          </a:p>
          <a:p>
            <a:pPr marL="1288447" lvl="2" indent="-429482" algn="l">
              <a:lnSpc>
                <a:spcPts val="3596"/>
              </a:lnSpc>
              <a:buFont typeface="Arial"/>
              <a:buChar char="⚬"/>
            </a:pPr>
            <a:r>
              <a:rPr lang="en-US" sz="3329" dirty="0">
                <a:solidFill>
                  <a:srgbClr val="000000"/>
                </a:solidFill>
                <a:latin typeface="Glacial Indifference"/>
                <a:ea typeface="Glacial Indifference"/>
                <a:cs typeface="Glacial Indifference"/>
                <a:sym typeface="Glacial Indifference"/>
              </a:rPr>
              <a:t>When someone asks for consideration to be on a project or for work that you control</a:t>
            </a:r>
          </a:p>
          <a:p>
            <a:pPr marL="703088" lvl="1" indent="-351544" algn="l">
              <a:lnSpc>
                <a:spcPts val="4195"/>
              </a:lnSpc>
              <a:buFont typeface="Arial"/>
              <a:buChar char="•"/>
            </a:pPr>
            <a:r>
              <a:rPr lang="en-US" sz="3884" dirty="0">
                <a:solidFill>
                  <a:srgbClr val="000000"/>
                </a:solidFill>
                <a:latin typeface="Glacial Indifference"/>
                <a:ea typeface="Glacial Indifference"/>
                <a:cs typeface="Glacial Indifference"/>
                <a:sym typeface="Glacial Indifference"/>
              </a:rPr>
              <a:t>Reflect:</a:t>
            </a:r>
          </a:p>
          <a:p>
            <a:pPr marL="1288447" lvl="2" indent="-429482" algn="l">
              <a:lnSpc>
                <a:spcPts val="3596"/>
              </a:lnSpc>
              <a:buFont typeface="Arial"/>
              <a:buChar char="⚬"/>
            </a:pPr>
            <a:r>
              <a:rPr lang="en-US" sz="3329" dirty="0">
                <a:solidFill>
                  <a:srgbClr val="000000"/>
                </a:solidFill>
                <a:latin typeface="Glacial Indifference"/>
                <a:ea typeface="Glacial Indifference"/>
                <a:cs typeface="Glacial Indifference"/>
                <a:sym typeface="Glacial Indifference"/>
              </a:rPr>
              <a:t>Do you have work that you distribute?</a:t>
            </a:r>
          </a:p>
          <a:p>
            <a:pPr marL="1288447" lvl="2" indent="-429482" algn="l">
              <a:lnSpc>
                <a:spcPts val="3596"/>
              </a:lnSpc>
              <a:buFont typeface="Arial"/>
              <a:buChar char="⚬"/>
            </a:pPr>
            <a:r>
              <a:rPr lang="en-US" sz="3329" dirty="0">
                <a:solidFill>
                  <a:srgbClr val="000000"/>
                </a:solidFill>
                <a:latin typeface="Glacial Indifference"/>
                <a:ea typeface="Glacial Indifference"/>
                <a:cs typeface="Glacial Indifference"/>
                <a:sym typeface="Glacial Indifference"/>
              </a:rPr>
              <a:t>Do you make or contribute to decisions about which individuals work on certain projects or client portfolios?</a:t>
            </a:r>
          </a:p>
          <a:p>
            <a:pPr marL="1288447" lvl="2" indent="-429482" algn="l">
              <a:lnSpc>
                <a:spcPts val="3596"/>
              </a:lnSpc>
              <a:buFont typeface="Arial"/>
              <a:buChar char="⚬"/>
            </a:pPr>
            <a:r>
              <a:rPr lang="en-US" sz="3329" dirty="0">
                <a:solidFill>
                  <a:srgbClr val="000000"/>
                </a:solidFill>
                <a:latin typeface="Glacial Indifference"/>
                <a:ea typeface="Glacial Indifference"/>
                <a:cs typeface="Glacial Indifference"/>
                <a:sym typeface="Glacial Indifference"/>
              </a:rPr>
              <a:t>Are you asked to provide performance feedback on others’ work?</a:t>
            </a:r>
          </a:p>
          <a:p>
            <a:pPr marL="1288447" lvl="2" indent="-429482" algn="l">
              <a:lnSpc>
                <a:spcPts val="3596"/>
              </a:lnSpc>
              <a:buFont typeface="Arial"/>
              <a:buChar char="⚬"/>
            </a:pPr>
            <a:r>
              <a:rPr lang="en-US" sz="3329" dirty="0">
                <a:solidFill>
                  <a:srgbClr val="000000"/>
                </a:solidFill>
                <a:latin typeface="Glacial Indifference"/>
                <a:ea typeface="Glacial Indifference"/>
                <a:cs typeface="Glacial Indifference"/>
                <a:sym typeface="Glacial Indifference"/>
              </a:rPr>
              <a:t>If yes, you are in a position to sponsor someone, and the opportunity has arisen.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1804302"/>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HOW DO I KNOW WHEN THE NEED/OPPORTUNITY ARISES?</a:t>
            </a:r>
          </a:p>
        </p:txBody>
      </p:sp>
      <p:sp>
        <p:nvSpPr>
          <p:cNvPr id="3" name="TextBox 3"/>
          <p:cNvSpPr txBox="1"/>
          <p:nvPr/>
        </p:nvSpPr>
        <p:spPr>
          <a:xfrm>
            <a:off x="1348740" y="2879408"/>
            <a:ext cx="15590520" cy="4895534"/>
          </a:xfrm>
          <a:prstGeom prst="rect">
            <a:avLst/>
          </a:prstGeom>
        </p:spPr>
        <p:txBody>
          <a:bodyPr lIns="0" tIns="0" rIns="0" bIns="0" rtlCol="0" anchor="t">
            <a:spAutoFit/>
          </a:bodyPr>
          <a:lstStyle/>
          <a:p>
            <a:pPr algn="l">
              <a:lnSpc>
                <a:spcPts val="3776"/>
              </a:lnSpc>
            </a:pPr>
            <a:r>
              <a:rPr lang="en-US" sz="3884" spc="602" dirty="0">
                <a:solidFill>
                  <a:srgbClr val="000000"/>
                </a:solidFill>
                <a:latin typeface="Oswald"/>
                <a:ea typeface="Oswald"/>
                <a:cs typeface="Oswald"/>
                <a:sym typeface="Oswald"/>
              </a:rPr>
              <a:t>Mentorship</a:t>
            </a:r>
          </a:p>
          <a:p>
            <a:pPr marL="703088" lvl="1" indent="-351544" algn="l">
              <a:lnSpc>
                <a:spcPts val="3776"/>
              </a:lnSpc>
              <a:buFont typeface="Arial"/>
              <a:buChar char="•"/>
            </a:pPr>
            <a:r>
              <a:rPr lang="en-US" sz="3884" spc="602" dirty="0">
                <a:solidFill>
                  <a:srgbClr val="000000"/>
                </a:solidFill>
                <a:latin typeface="Oswald"/>
                <a:ea typeface="Oswald"/>
                <a:cs typeface="Oswald"/>
                <a:sym typeface="Oswald"/>
              </a:rPr>
              <a:t>When someone asks you for support:</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When someone asks you to be their mentor</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When someone comes to you for advice or to bounce ideas or thoughts off you</a:t>
            </a:r>
          </a:p>
          <a:p>
            <a:pPr marL="703088" lvl="1" indent="-351544" algn="l">
              <a:lnSpc>
                <a:spcPts val="3776"/>
              </a:lnSpc>
              <a:buFont typeface="Arial"/>
              <a:buChar char="•"/>
            </a:pPr>
            <a:r>
              <a:rPr lang="en-US" sz="3884" spc="602" dirty="0">
                <a:solidFill>
                  <a:srgbClr val="000000"/>
                </a:solidFill>
                <a:latin typeface="Oswald"/>
                <a:ea typeface="Oswald"/>
                <a:cs typeface="Oswald"/>
                <a:sym typeface="Oswald"/>
              </a:rPr>
              <a:t>Reflect:</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Are you responsible for training, reviewing work, or supervising an apprentice?</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Do you have experience or insights in an area or skill that someone else is looking to improve?</a:t>
            </a:r>
          </a:p>
          <a:p>
            <a:pPr marL="1873806" lvl="3" indent="-468451" algn="l">
              <a:lnSpc>
                <a:spcPts val="2697"/>
              </a:lnSpc>
              <a:buFont typeface="Arial"/>
              <a:buChar char="￭"/>
            </a:pPr>
            <a:r>
              <a:rPr lang="en-US" sz="2775" dirty="0">
                <a:solidFill>
                  <a:srgbClr val="000000"/>
                </a:solidFill>
                <a:latin typeface="Glacial Indifference"/>
                <a:ea typeface="Glacial Indifference"/>
                <a:cs typeface="Glacial Indifference"/>
                <a:sym typeface="Glacial Indifference"/>
              </a:rPr>
              <a:t>Remember, you don’t necessarily have to be older or further along in your career in general – you might still be able to mentor someone in a specific skill area that you are proficient in</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If yes, you are in a position to mentor someone, and the opportunity has arisen.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1804302"/>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HOW DO I KNOW WHEN THE NEED/OPPORTUNITY ARISES?</a:t>
            </a:r>
          </a:p>
        </p:txBody>
      </p:sp>
      <p:sp>
        <p:nvSpPr>
          <p:cNvPr id="3" name="TextBox 3"/>
          <p:cNvSpPr txBox="1"/>
          <p:nvPr/>
        </p:nvSpPr>
        <p:spPr>
          <a:xfrm>
            <a:off x="1348740" y="2888933"/>
            <a:ext cx="15590520" cy="5056403"/>
          </a:xfrm>
          <a:prstGeom prst="rect">
            <a:avLst/>
          </a:prstGeom>
        </p:spPr>
        <p:txBody>
          <a:bodyPr lIns="0" tIns="0" rIns="0" bIns="0" rtlCol="0" anchor="t">
            <a:spAutoFit/>
          </a:bodyPr>
          <a:lstStyle/>
          <a:p>
            <a:pPr algn="l">
              <a:lnSpc>
                <a:spcPts val="4082"/>
              </a:lnSpc>
            </a:pPr>
            <a:r>
              <a:rPr lang="en-US" sz="4200" spc="651" dirty="0">
                <a:solidFill>
                  <a:srgbClr val="000000"/>
                </a:solidFill>
                <a:latin typeface="Oswald"/>
                <a:ea typeface="Oswald"/>
                <a:cs typeface="Oswald"/>
                <a:sym typeface="Oswald"/>
              </a:rPr>
              <a:t>Allyship</a:t>
            </a:r>
          </a:p>
          <a:p>
            <a:pPr marL="760095" lvl="1" indent="-380048" algn="l">
              <a:lnSpc>
                <a:spcPts val="4082"/>
              </a:lnSpc>
              <a:buFont typeface="Arial"/>
              <a:buChar char="•"/>
            </a:pPr>
            <a:r>
              <a:rPr lang="en-US" sz="4200" dirty="0">
                <a:solidFill>
                  <a:srgbClr val="000000"/>
                </a:solidFill>
                <a:latin typeface="Glacial Indifference"/>
                <a:ea typeface="Glacial Indifference"/>
                <a:cs typeface="Glacial Indifference"/>
                <a:sym typeface="Glacial Indifference"/>
              </a:rPr>
              <a:t>When someone asks you for support:</a:t>
            </a:r>
          </a:p>
          <a:p>
            <a:pPr marL="1337310" lvl="2" indent="-445770" algn="l">
              <a:lnSpc>
                <a:spcPts val="3499"/>
              </a:lnSpc>
              <a:buFont typeface="Arial"/>
              <a:buChar char="⚬"/>
            </a:pPr>
            <a:r>
              <a:rPr lang="en-US" sz="3600" dirty="0">
                <a:solidFill>
                  <a:srgbClr val="000000"/>
                </a:solidFill>
                <a:latin typeface="Glacial Indifference"/>
                <a:ea typeface="Glacial Indifference"/>
                <a:cs typeface="Glacial Indifference"/>
                <a:sym typeface="Glacial Indifference"/>
              </a:rPr>
              <a:t>When someone asks you to be their ally</a:t>
            </a:r>
          </a:p>
          <a:p>
            <a:pPr marL="1337310" lvl="2" indent="-445770" algn="l">
              <a:lnSpc>
                <a:spcPts val="3499"/>
              </a:lnSpc>
              <a:buFont typeface="Arial"/>
              <a:buChar char="⚬"/>
            </a:pPr>
            <a:r>
              <a:rPr lang="en-US" sz="3600" dirty="0">
                <a:solidFill>
                  <a:srgbClr val="000000"/>
                </a:solidFill>
                <a:latin typeface="Glacial Indifference"/>
                <a:ea typeface="Glacial Indifference"/>
                <a:cs typeface="Glacial Indifference"/>
                <a:sym typeface="Glacial Indifference"/>
              </a:rPr>
              <a:t>When someone asks you to step in or for your opinion on a perceived injustice or to be a comforting sounding board</a:t>
            </a:r>
          </a:p>
          <a:p>
            <a:pPr marL="760095" lvl="1" indent="-380048" algn="l">
              <a:lnSpc>
                <a:spcPts val="4082"/>
              </a:lnSpc>
              <a:buFont typeface="Arial"/>
              <a:buChar char="•"/>
            </a:pPr>
            <a:r>
              <a:rPr lang="en-US" sz="4200" dirty="0">
                <a:solidFill>
                  <a:srgbClr val="000000"/>
                </a:solidFill>
                <a:latin typeface="Glacial Indifference"/>
                <a:ea typeface="Glacial Indifference"/>
                <a:cs typeface="Glacial Indifference"/>
                <a:sym typeface="Glacial Indifference"/>
              </a:rPr>
              <a:t>Reflect:</a:t>
            </a:r>
          </a:p>
          <a:p>
            <a:pPr marL="1337310" lvl="2" indent="-445770" algn="l">
              <a:lnSpc>
                <a:spcPts val="3499"/>
              </a:lnSpc>
              <a:buFont typeface="Arial"/>
              <a:buChar char="⚬"/>
            </a:pPr>
            <a:r>
              <a:rPr lang="en-US" sz="3600" dirty="0">
                <a:solidFill>
                  <a:srgbClr val="000000"/>
                </a:solidFill>
                <a:latin typeface="Glacial Indifference"/>
                <a:ea typeface="Glacial Indifference"/>
                <a:cs typeface="Glacial Indifference"/>
                <a:sym typeface="Glacial Indifference"/>
              </a:rPr>
              <a:t>Do you </a:t>
            </a:r>
            <a:r>
              <a:rPr lang="en-US" sz="3600" u="sng" dirty="0">
                <a:solidFill>
                  <a:srgbClr val="000000"/>
                </a:solidFill>
                <a:latin typeface="Glacial Indifference"/>
                <a:ea typeface="Glacial Indifference"/>
                <a:cs typeface="Glacial Indifference"/>
                <a:sym typeface="Glacial Indifference"/>
              </a:rPr>
              <a:t>want</a:t>
            </a:r>
            <a:r>
              <a:rPr lang="en-US" sz="3600" dirty="0">
                <a:solidFill>
                  <a:srgbClr val="000000"/>
                </a:solidFill>
                <a:latin typeface="Glacial Indifference"/>
                <a:ea typeface="Glacial Indifference"/>
                <a:cs typeface="Glacial Indifference"/>
                <a:sym typeface="Glacial Indifference"/>
              </a:rPr>
              <a:t> to be an ally?</a:t>
            </a:r>
          </a:p>
          <a:p>
            <a:pPr marL="1337310" lvl="2" indent="-445770" algn="l">
              <a:lnSpc>
                <a:spcPts val="3499"/>
              </a:lnSpc>
              <a:buFont typeface="Arial"/>
              <a:buChar char="⚬"/>
            </a:pPr>
            <a:r>
              <a:rPr lang="en-US" sz="3600" dirty="0">
                <a:solidFill>
                  <a:srgbClr val="000000"/>
                </a:solidFill>
                <a:latin typeface="Glacial Indifference"/>
                <a:ea typeface="Glacial Indifference"/>
                <a:cs typeface="Glacial Indifference"/>
                <a:sym typeface="Glacial Indifference"/>
              </a:rPr>
              <a:t>Do you recognize any inequities in the workplace or in your day-to-day life?</a:t>
            </a:r>
          </a:p>
          <a:p>
            <a:pPr marL="1337310" lvl="2" indent="-445770" algn="l">
              <a:lnSpc>
                <a:spcPts val="3499"/>
              </a:lnSpc>
              <a:buFont typeface="Arial"/>
              <a:buChar char="⚬"/>
            </a:pPr>
            <a:r>
              <a:rPr lang="en-US" sz="3600" dirty="0">
                <a:solidFill>
                  <a:srgbClr val="000000"/>
                </a:solidFill>
                <a:latin typeface="Glacial Indifference"/>
                <a:ea typeface="Glacial Indifference"/>
                <a:cs typeface="Glacial Indifference"/>
                <a:sym typeface="Glacial Indifference"/>
              </a:rPr>
              <a:t>If yes, the opportunity has arisen.</a:t>
            </a:r>
          </a:p>
          <a:p>
            <a:pPr marL="1337310" lvl="2" indent="-445770" algn="l">
              <a:lnSpc>
                <a:spcPts val="3499"/>
              </a:lnSpc>
              <a:buFont typeface="Arial"/>
              <a:buChar char="⚬"/>
            </a:pPr>
            <a:r>
              <a:rPr lang="en-US" sz="3600" dirty="0">
                <a:solidFill>
                  <a:srgbClr val="000000"/>
                </a:solidFill>
                <a:latin typeface="Glacial Indifference"/>
                <a:ea typeface="Glacial Indifference"/>
                <a:cs typeface="Glacial Indifference"/>
                <a:sym typeface="Glacial Indifference"/>
              </a:rPr>
              <a:t>You’re always in a position to be an ally – you just have to act on it!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1804302"/>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WHAT KIND OF CAPACITY DO I NEED TO ENGAGE IN THE RELATIONSHIP?</a:t>
            </a:r>
          </a:p>
        </p:txBody>
      </p:sp>
      <p:sp>
        <p:nvSpPr>
          <p:cNvPr id="3" name="TextBox 3"/>
          <p:cNvSpPr txBox="1"/>
          <p:nvPr/>
        </p:nvSpPr>
        <p:spPr>
          <a:xfrm>
            <a:off x="1348740" y="2879408"/>
            <a:ext cx="15590520" cy="6560919"/>
          </a:xfrm>
          <a:prstGeom prst="rect">
            <a:avLst/>
          </a:prstGeom>
        </p:spPr>
        <p:txBody>
          <a:bodyPr lIns="0" tIns="0" rIns="0" bIns="0" rtlCol="0" anchor="t">
            <a:spAutoFit/>
          </a:bodyPr>
          <a:lstStyle/>
          <a:p>
            <a:pPr marL="703088" lvl="1" indent="-351544" algn="l">
              <a:lnSpc>
                <a:spcPts val="3776"/>
              </a:lnSpc>
              <a:buFont typeface="Arial"/>
              <a:buChar char="•"/>
            </a:pPr>
            <a:r>
              <a:rPr lang="en-US" sz="3884" spc="602" dirty="0">
                <a:solidFill>
                  <a:srgbClr val="000000"/>
                </a:solidFill>
                <a:latin typeface="Oswald"/>
                <a:ea typeface="Oswald"/>
                <a:cs typeface="Oswald"/>
                <a:sym typeface="Oswald"/>
              </a:rPr>
              <a:t>Each relationship will be different and will require different levels of engagement based on the needs of the beneficiary you are supporting</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Sponsorship may require careful consideration of your sponsoree’s work product and thoughtful recommendations on improvement or it may only require thought to be dedicated to your sponsoree to advocate for their advancement </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Mentorship may require active coaching to help your mentee navigate day-to-day situations or it may only require ad-hoc meetings when your mentee has specific questions</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Allyship requires consistent effort and thoughtfulness and may be directed to consistent day-to-day support or to effect systemic change</a:t>
            </a:r>
          </a:p>
          <a:p>
            <a:pPr marL="703088" lvl="1" indent="-351544" algn="l">
              <a:lnSpc>
                <a:spcPts val="3776"/>
              </a:lnSpc>
              <a:buFont typeface="Arial"/>
              <a:buChar char="•"/>
            </a:pPr>
            <a:r>
              <a:rPr lang="en-US" sz="3884" spc="602" dirty="0">
                <a:solidFill>
                  <a:srgbClr val="000000"/>
                </a:solidFill>
                <a:latin typeface="Oswald"/>
                <a:ea typeface="Oswald"/>
                <a:cs typeface="Oswald"/>
                <a:sym typeface="Oswald"/>
              </a:rPr>
              <a:t>Be open and honest up front about how much support the beneficiary is seeking and whether or not you are capable of providing that level of support</a:t>
            </a:r>
          </a:p>
        </p:txBody>
      </p:sp>
      <p:sp>
        <p:nvSpPr>
          <p:cNvPr id="4" name="TextBox 3">
            <a:extLst>
              <a:ext uri="{FF2B5EF4-FFF2-40B4-BE49-F238E27FC236}">
                <a16:creationId xmlns:a16="http://schemas.microsoft.com/office/drawing/2014/main" id="{FA6A744F-0EDD-B77E-A235-8C73D9685D53}"/>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9215" y="4082413"/>
            <a:ext cx="15590520" cy="2217424"/>
          </a:xfrm>
          <a:prstGeom prst="rect">
            <a:avLst/>
          </a:prstGeom>
        </p:spPr>
        <p:txBody>
          <a:bodyPr lIns="0" tIns="0" rIns="0" bIns="0" rtlCol="0" anchor="t">
            <a:spAutoFit/>
          </a:bodyPr>
          <a:lstStyle/>
          <a:p>
            <a:pPr algn="ctr">
              <a:lnSpc>
                <a:spcPts val="8640"/>
              </a:lnSpc>
            </a:pPr>
            <a:r>
              <a:rPr lang="en-US" sz="8000" dirty="0">
                <a:solidFill>
                  <a:srgbClr val="000000"/>
                </a:solidFill>
                <a:latin typeface="Oswald"/>
                <a:ea typeface="Oswald"/>
                <a:cs typeface="Oswald"/>
                <a:sym typeface="Oswald"/>
              </a:rPr>
              <a:t>HOW TO BECOME A MORE EFFECTIVE SPONSOR/MENTOR/ALLY</a:t>
            </a:r>
          </a:p>
        </p:txBody>
      </p:sp>
      <p:sp>
        <p:nvSpPr>
          <p:cNvPr id="3" name="TextBox 3"/>
          <p:cNvSpPr txBox="1"/>
          <p:nvPr/>
        </p:nvSpPr>
        <p:spPr>
          <a:xfrm>
            <a:off x="1339215" y="6663215"/>
            <a:ext cx="15590520" cy="493014"/>
          </a:xfrm>
          <a:prstGeom prst="rect">
            <a:avLst/>
          </a:prstGeom>
        </p:spPr>
        <p:txBody>
          <a:bodyPr lIns="0" tIns="0" rIns="0" bIns="0" rtlCol="0" anchor="t">
            <a:spAutoFit/>
          </a:bodyPr>
          <a:lstStyle/>
          <a:p>
            <a:pPr algn="ctr">
              <a:lnSpc>
                <a:spcPts val="3888"/>
              </a:lnSpc>
            </a:pPr>
            <a:r>
              <a:rPr lang="en-US" sz="3600" dirty="0">
                <a:solidFill>
                  <a:srgbClr val="000000"/>
                </a:solidFill>
                <a:latin typeface="Glacial Indifference"/>
                <a:ea typeface="Glacial Indifference"/>
                <a:cs typeface="Glacial Indifference"/>
                <a:sym typeface="Glacial Indifference"/>
              </a:rPr>
              <a:t>Tips to effectively support a beneficiary</a:t>
            </a:r>
          </a:p>
        </p:txBody>
      </p:sp>
      <p:sp>
        <p:nvSpPr>
          <p:cNvPr id="4" name="Freeform 4"/>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SUPPORTING A BENEFICIARY</a:t>
            </a:r>
          </a:p>
        </p:txBody>
      </p:sp>
      <p:sp>
        <p:nvSpPr>
          <p:cNvPr id="3" name="TextBox 3"/>
          <p:cNvSpPr txBox="1"/>
          <p:nvPr/>
        </p:nvSpPr>
        <p:spPr>
          <a:xfrm>
            <a:off x="1348740" y="2822258"/>
            <a:ext cx="15590520" cy="63124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There is a balance between providing sufficient support and overstepping</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This is a learning process for you too and you might screw up that balance sometimes. Don’t let that deter you!</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Being a sponsor/mentor/ally is not about you – it’s about the person you are sponsoring/mentoring/being an ally to</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You don’t have to pick just one – if you’re in an appropriate position, an authentic relationship with aspects of all three can be especially beneficial</a:t>
            </a: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SUPPORTING A BENEFICIARY – WHAT TO DO</a:t>
            </a:r>
          </a:p>
        </p:txBody>
      </p:sp>
      <p:sp>
        <p:nvSpPr>
          <p:cNvPr id="3" name="TextBox 3"/>
          <p:cNvSpPr txBox="1"/>
          <p:nvPr/>
        </p:nvSpPr>
        <p:spPr>
          <a:xfrm>
            <a:off x="1348740" y="2841308"/>
            <a:ext cx="15590520" cy="5288661"/>
          </a:xfrm>
          <a:prstGeom prst="rect">
            <a:avLst/>
          </a:prstGeom>
        </p:spPr>
        <p:txBody>
          <a:bodyPr lIns="0" tIns="0" rIns="0" bIns="0" rtlCol="0" anchor="t">
            <a:spAutoFit/>
          </a:bodyPr>
          <a:lstStyle/>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Listen actively and openly</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Recognize that you have knowledge gaps and blind spots and be open to feedback</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Be authentic</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Focus on the beneficiary:</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Ask questions about what kind of support the beneficiary wants or needs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Reflect on how to best give your support based on those wants or needs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Provide specific support for the beneficiary on actionable steps that they can take in the short, medium, and long term</a:t>
            </a:r>
          </a:p>
          <a:p>
            <a:pPr marL="1337310" lvl="2" indent="-445770"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0AAA-0BED-3636-6C8B-4385231BC5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F4D20A-9662-5D8E-1642-5309833FA827}"/>
              </a:ext>
            </a:extLst>
          </p:cNvPr>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WHO IS A SPONSOREE* ?</a:t>
            </a:r>
          </a:p>
        </p:txBody>
      </p:sp>
      <p:sp>
        <p:nvSpPr>
          <p:cNvPr id="3" name="TextBox 3">
            <a:extLst>
              <a:ext uri="{FF2B5EF4-FFF2-40B4-BE49-F238E27FC236}">
                <a16:creationId xmlns:a16="http://schemas.microsoft.com/office/drawing/2014/main" id="{FB03D141-55A3-01F5-7EDE-A60811EEAC4A}"/>
              </a:ext>
            </a:extLst>
          </p:cNvPr>
          <p:cNvSpPr txBox="1"/>
          <p:nvPr/>
        </p:nvSpPr>
        <p:spPr>
          <a:xfrm>
            <a:off x="1348740" y="2860358"/>
            <a:ext cx="15590520" cy="3413883"/>
          </a:xfrm>
          <a:prstGeom prst="rect">
            <a:avLst/>
          </a:prstGeom>
        </p:spPr>
        <p:txBody>
          <a:bodyPr lIns="0" tIns="0" rIns="0" bIns="0" rtlCol="0" anchor="t">
            <a:spAutoFit/>
          </a:bodyPr>
          <a:lstStyle/>
          <a:p>
            <a:pPr algn="l">
              <a:lnSpc>
                <a:spcPts val="3776"/>
              </a:lnSpc>
            </a:pPr>
            <a:r>
              <a:rPr lang="en-US" sz="3884" dirty="0">
                <a:solidFill>
                  <a:srgbClr val="000000"/>
                </a:solidFill>
                <a:latin typeface="Glacial Indifference"/>
                <a:ea typeface="Glacial Indifference"/>
                <a:cs typeface="Glacial Indifference"/>
                <a:sym typeface="Glacial Indifference"/>
              </a:rPr>
              <a:t>Definition: A sponsoree is an individual who is actively supported, promoted, or advocated for by a sponsor within an organization or professional network. This relationship focuses on the sponsoree’s career advancement, visibility, and access to high-impact opportunities.</a:t>
            </a:r>
          </a:p>
          <a:p>
            <a:pPr algn="l">
              <a:lnSpc>
                <a:spcPts val="3776"/>
              </a:lnSpc>
            </a:pPr>
            <a:endParaRPr lang="en-US" sz="3884" dirty="0">
              <a:solidFill>
                <a:srgbClr val="000000"/>
              </a:solidFill>
              <a:latin typeface="Glacial Indifference"/>
              <a:ea typeface="Glacial Indifference"/>
              <a:cs typeface="Glacial Indifference"/>
              <a:sym typeface="Glacial Indifference"/>
            </a:endParaRPr>
          </a:p>
          <a:p>
            <a:pPr algn="l">
              <a:lnSpc>
                <a:spcPts val="3776"/>
              </a:lnSpc>
            </a:pPr>
            <a:r>
              <a:rPr lang="en-US" sz="2250" dirty="0">
                <a:solidFill>
                  <a:srgbClr val="000000"/>
                </a:solidFill>
                <a:latin typeface="Glacial Indifference"/>
                <a:sym typeface="Glacial Indifference"/>
              </a:rPr>
              <a:t>*OpenAI. (2024). ChatGPT(November 29) [largelanguage model]</a:t>
            </a:r>
          </a:p>
          <a:p>
            <a:pPr algn="l">
              <a:lnSpc>
                <a:spcPts val="3776"/>
              </a:lnSpc>
            </a:pPr>
            <a:endParaRPr lang="en-US" sz="3884" dirty="0">
              <a:solidFill>
                <a:srgbClr val="00000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32591936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SUPPORTING A BENEFICIARY</a:t>
            </a:r>
          </a:p>
        </p:txBody>
      </p:sp>
      <p:sp>
        <p:nvSpPr>
          <p:cNvPr id="3" name="TextBox 3"/>
          <p:cNvSpPr txBox="1"/>
          <p:nvPr/>
        </p:nvSpPr>
        <p:spPr>
          <a:xfrm>
            <a:off x="1348740" y="2879408"/>
            <a:ext cx="15590520" cy="5941794"/>
          </a:xfrm>
          <a:prstGeom prst="rect">
            <a:avLst/>
          </a:prstGeom>
        </p:spPr>
        <p:txBody>
          <a:bodyPr lIns="0" tIns="0" rIns="0" bIns="0" rtlCol="0" anchor="t">
            <a:spAutoFit/>
          </a:bodyPr>
          <a:lstStyle/>
          <a:p>
            <a:pPr algn="l">
              <a:lnSpc>
                <a:spcPts val="3776"/>
              </a:lnSpc>
            </a:pPr>
            <a:r>
              <a:rPr lang="en-US" sz="3884" spc="602" dirty="0">
                <a:solidFill>
                  <a:srgbClr val="000000"/>
                </a:solidFill>
                <a:latin typeface="Oswald"/>
                <a:ea typeface="Oswald"/>
                <a:cs typeface="Oswald"/>
                <a:sym typeface="Oswald"/>
              </a:rPr>
              <a:t>Sponsorship</a:t>
            </a:r>
          </a:p>
          <a:p>
            <a:pPr marL="703088" lvl="1" indent="-351544" algn="l">
              <a:lnSpc>
                <a:spcPts val="3776"/>
              </a:lnSpc>
              <a:buFont typeface="Arial"/>
              <a:buChar char="•"/>
            </a:pPr>
            <a:r>
              <a:rPr lang="en-US" sz="3884" dirty="0">
                <a:solidFill>
                  <a:srgbClr val="000000"/>
                </a:solidFill>
                <a:latin typeface="Glacial Indifference"/>
                <a:ea typeface="Glacial Indifference"/>
                <a:cs typeface="Glacial Indifference"/>
                <a:sym typeface="Glacial Indifference"/>
              </a:rPr>
              <a:t>Ask your sponsoree what they think they bring to the table and what kinds of opportunities they are looking for</a:t>
            </a:r>
          </a:p>
          <a:p>
            <a:pPr marL="703088" lvl="1" indent="-351544" algn="l">
              <a:lnSpc>
                <a:spcPts val="3776"/>
              </a:lnSpc>
              <a:buFont typeface="Arial"/>
              <a:buChar char="•"/>
            </a:pPr>
            <a:r>
              <a:rPr lang="en-US" sz="3884" dirty="0">
                <a:solidFill>
                  <a:srgbClr val="000000"/>
                </a:solidFill>
                <a:latin typeface="Glacial Indifference"/>
                <a:ea typeface="Glacial Indifference"/>
                <a:cs typeface="Glacial Indifference"/>
                <a:sym typeface="Glacial Indifference"/>
              </a:rPr>
              <a:t>Reflect on what standards you have set for which individuals you sponsor and how you select who to champion for opportunities</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Are they fair? Inclusive? Necessary? What is the “why” behind these?</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Do you apply these standards equitably?</a:t>
            </a:r>
          </a:p>
          <a:p>
            <a:pPr marL="1288447" lvl="2" indent="-429482" algn="l">
              <a:lnSpc>
                <a:spcPts val="3236"/>
              </a:lnSpc>
              <a:buFont typeface="Arial"/>
              <a:buChar char="⚬"/>
            </a:pPr>
            <a:r>
              <a:rPr lang="en-US" sz="3329" dirty="0">
                <a:solidFill>
                  <a:srgbClr val="000000"/>
                </a:solidFill>
                <a:latin typeface="Glacial Indifference"/>
                <a:ea typeface="Glacial Indifference"/>
                <a:cs typeface="Glacial Indifference"/>
                <a:sym typeface="Glacial Indifference"/>
              </a:rPr>
              <a:t>What kind of skills and next steps are necessary for the opportunities they want?</a:t>
            </a:r>
          </a:p>
          <a:p>
            <a:pPr marL="703088" lvl="1" indent="-351544" algn="l">
              <a:lnSpc>
                <a:spcPts val="3776"/>
              </a:lnSpc>
              <a:buFont typeface="Arial"/>
              <a:buChar char="•"/>
            </a:pPr>
            <a:r>
              <a:rPr lang="en-US" sz="3884" dirty="0">
                <a:solidFill>
                  <a:srgbClr val="000000"/>
                </a:solidFill>
                <a:latin typeface="Glacial Indifference"/>
                <a:ea typeface="Glacial Indifference"/>
                <a:cs typeface="Glacial Indifference"/>
                <a:sym typeface="Glacial Indifference"/>
              </a:rPr>
              <a:t>Provide specific support: Look for opportunities that </a:t>
            </a:r>
            <a:r>
              <a:rPr lang="en-US" sz="3884" u="sng" dirty="0">
                <a:solidFill>
                  <a:srgbClr val="000000"/>
                </a:solidFill>
                <a:latin typeface="Glacial Indifference"/>
                <a:ea typeface="Glacial Indifference"/>
                <a:cs typeface="Glacial Indifference"/>
                <a:sym typeface="Glacial Indifference"/>
              </a:rPr>
              <a:t>match the goals of your sponsoree</a:t>
            </a:r>
            <a:r>
              <a:rPr lang="en-US" sz="3884" dirty="0">
                <a:solidFill>
                  <a:srgbClr val="000000"/>
                </a:solidFill>
                <a:latin typeface="Glacial Indifference"/>
                <a:ea typeface="Glacial Indifference"/>
                <a:cs typeface="Glacial Indifference"/>
                <a:sym typeface="Glacial Indifference"/>
              </a:rPr>
              <a:t> and advocate for them in those opportunities; provide feedback on those skills and next steps to help them work towards their career goals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SUPPORTING A BENEFICIARY</a:t>
            </a:r>
          </a:p>
        </p:txBody>
      </p:sp>
      <p:sp>
        <p:nvSpPr>
          <p:cNvPr id="3" name="TextBox 3"/>
          <p:cNvSpPr txBox="1"/>
          <p:nvPr/>
        </p:nvSpPr>
        <p:spPr>
          <a:xfrm>
            <a:off x="1348740" y="2898458"/>
            <a:ext cx="15590520" cy="6661144"/>
          </a:xfrm>
          <a:prstGeom prst="rect">
            <a:avLst/>
          </a:prstGeom>
        </p:spPr>
        <p:txBody>
          <a:bodyPr lIns="0" tIns="0" rIns="0" bIns="0" rtlCol="0" anchor="t">
            <a:spAutoFit/>
          </a:bodyPr>
          <a:lstStyle/>
          <a:p>
            <a:pPr algn="l">
              <a:lnSpc>
                <a:spcPts val="3157"/>
              </a:lnSpc>
            </a:pPr>
            <a:r>
              <a:rPr lang="en-US" sz="3654" spc="566" dirty="0">
                <a:solidFill>
                  <a:srgbClr val="000000"/>
                </a:solidFill>
                <a:latin typeface="Oswald"/>
                <a:ea typeface="Oswald"/>
                <a:cs typeface="Oswald"/>
                <a:sym typeface="Oswald"/>
              </a:rPr>
              <a:t>Mentorship</a:t>
            </a:r>
          </a:p>
          <a:p>
            <a:pPr marL="661462" lvl="1" indent="-330731" algn="l">
              <a:lnSpc>
                <a:spcPts val="3157"/>
              </a:lnSpc>
              <a:buFont typeface="Arial"/>
              <a:buChar char="•"/>
            </a:pPr>
            <a:r>
              <a:rPr lang="en-US" sz="3654" dirty="0">
                <a:solidFill>
                  <a:srgbClr val="000000"/>
                </a:solidFill>
                <a:latin typeface="Glacial Indifference"/>
                <a:ea typeface="Glacial Indifference"/>
                <a:cs typeface="Glacial Indifference"/>
                <a:sym typeface="Glacial Indifference"/>
              </a:rPr>
              <a:t>Ask your mentee what they are looking to learn or get out of the relationship – what are their goals, purpose/vision, strengths, interests</a:t>
            </a:r>
          </a:p>
          <a:p>
            <a:pPr marL="1361429" lvl="2" indent="-453810" algn="l">
              <a:lnSpc>
                <a:spcPts val="2756"/>
              </a:lnSpc>
              <a:buFont typeface="Arial"/>
              <a:buChar char="⚬"/>
            </a:pPr>
            <a:r>
              <a:rPr lang="en-US" sz="3189" dirty="0">
                <a:solidFill>
                  <a:srgbClr val="000000"/>
                </a:solidFill>
                <a:latin typeface="Glacial Indifference"/>
                <a:ea typeface="Glacial Indifference"/>
                <a:cs typeface="Glacial Indifference"/>
                <a:sym typeface="Glacial Indifference"/>
              </a:rPr>
              <a:t>Encourage your mentee to ask lots of questions as well and to be persistent</a:t>
            </a:r>
          </a:p>
          <a:p>
            <a:pPr marL="1361429" lvl="2" indent="-453810" algn="l">
              <a:lnSpc>
                <a:spcPts val="2756"/>
              </a:lnSpc>
              <a:buFont typeface="Arial"/>
              <a:buChar char="⚬"/>
            </a:pPr>
            <a:r>
              <a:rPr lang="en-US" sz="3189" dirty="0">
                <a:solidFill>
                  <a:srgbClr val="000000"/>
                </a:solidFill>
                <a:latin typeface="Glacial Indifference"/>
                <a:ea typeface="Glacial Indifference"/>
                <a:cs typeface="Glacial Indifference"/>
                <a:sym typeface="Glacial Indifference"/>
              </a:rPr>
              <a:t>Openly and actively listen to your mentee’s questions and concerns</a:t>
            </a:r>
          </a:p>
          <a:p>
            <a:pPr marL="661462" lvl="1" indent="-330731" algn="l">
              <a:lnSpc>
                <a:spcPts val="3157"/>
              </a:lnSpc>
              <a:buFont typeface="Arial"/>
              <a:buChar char="•"/>
            </a:pPr>
            <a:r>
              <a:rPr lang="en-US" sz="3654" dirty="0">
                <a:solidFill>
                  <a:srgbClr val="000000"/>
                </a:solidFill>
                <a:latin typeface="Glacial Indifference"/>
                <a:ea typeface="Glacial Indifference"/>
                <a:cs typeface="Glacial Indifference"/>
                <a:sym typeface="Glacial Indifference"/>
              </a:rPr>
              <a:t>Reflect on how your experience may differ from that of your mentee based on differences in your personal identities</a:t>
            </a:r>
          </a:p>
          <a:p>
            <a:pPr marL="1361429" lvl="2" indent="-453810" algn="l">
              <a:lnSpc>
                <a:spcPts val="2756"/>
              </a:lnSpc>
              <a:buFont typeface="Arial"/>
              <a:buChar char="⚬"/>
            </a:pPr>
            <a:r>
              <a:rPr lang="en-US" sz="3189" dirty="0">
                <a:solidFill>
                  <a:srgbClr val="000000"/>
                </a:solidFill>
                <a:latin typeface="Glacial Indifference"/>
                <a:ea typeface="Glacial Indifference"/>
                <a:cs typeface="Glacial Indifference"/>
                <a:sym typeface="Glacial Indifference"/>
              </a:rPr>
              <a:t>Are your relationships with mentees authentic or strained? Is there another person that may connect with the mentee better, and could you make that introduction and consider being a sponsor?</a:t>
            </a:r>
          </a:p>
          <a:p>
            <a:pPr marL="1361429" lvl="2" indent="-453810" algn="l">
              <a:lnSpc>
                <a:spcPts val="2756"/>
              </a:lnSpc>
              <a:buFont typeface="Arial"/>
              <a:buChar char="⚬"/>
            </a:pPr>
            <a:r>
              <a:rPr lang="en-US" sz="3189" dirty="0">
                <a:solidFill>
                  <a:srgbClr val="000000"/>
                </a:solidFill>
                <a:latin typeface="Glacial Indifference"/>
                <a:ea typeface="Glacial Indifference"/>
                <a:cs typeface="Glacial Indifference"/>
                <a:sym typeface="Glacial Indifference"/>
              </a:rPr>
              <a:t>Acknowledge gaps in your own knowledge and be open to learning from your mentee – your mentee may have knowledge to share with you that you could benefit from</a:t>
            </a:r>
          </a:p>
          <a:p>
            <a:pPr marL="661462" lvl="1" indent="-330731" algn="l">
              <a:lnSpc>
                <a:spcPts val="3157"/>
              </a:lnSpc>
              <a:buFont typeface="Arial"/>
              <a:buChar char="•"/>
            </a:pPr>
            <a:r>
              <a:rPr lang="en-US" sz="3654" dirty="0">
                <a:solidFill>
                  <a:srgbClr val="000000"/>
                </a:solidFill>
                <a:latin typeface="Glacial Indifference"/>
                <a:ea typeface="Glacial Indifference"/>
                <a:cs typeface="Glacial Indifference"/>
                <a:sym typeface="Glacial Indifference"/>
              </a:rPr>
              <a:t>Provide specific support: provide advice that is actionable </a:t>
            </a:r>
            <a:r>
              <a:rPr lang="en-US" sz="3654" u="sng" dirty="0">
                <a:solidFill>
                  <a:srgbClr val="000000"/>
                </a:solidFill>
                <a:latin typeface="Glacial Indifference"/>
                <a:ea typeface="Glacial Indifference"/>
                <a:cs typeface="Glacial Indifference"/>
                <a:sym typeface="Glacial Indifference"/>
              </a:rPr>
              <a:t>for your mentee</a:t>
            </a:r>
            <a:r>
              <a:rPr lang="en-US" sz="3654" dirty="0">
                <a:solidFill>
                  <a:srgbClr val="000000"/>
                </a:solidFill>
                <a:latin typeface="Glacial Indifference"/>
                <a:ea typeface="Glacial Indifference"/>
                <a:cs typeface="Glacial Indifference"/>
                <a:sym typeface="Glacial Indifference"/>
              </a:rPr>
              <a:t>, in consideration of the personal and cultural nuances that they face</a:t>
            </a:r>
          </a:p>
          <a:p>
            <a:pPr marL="1361429" lvl="2" indent="-453810" algn="l">
              <a:lnSpc>
                <a:spcPts val="2756"/>
              </a:lnSpc>
              <a:buFont typeface="Arial"/>
              <a:buChar char="⚬"/>
            </a:pPr>
            <a:r>
              <a:rPr lang="en-US" sz="3189" dirty="0">
                <a:solidFill>
                  <a:srgbClr val="000000"/>
                </a:solidFill>
                <a:latin typeface="Glacial Indifference"/>
                <a:ea typeface="Glacial Indifference"/>
                <a:cs typeface="Glacial Indifference"/>
                <a:sym typeface="Glacial Indifference"/>
              </a:rPr>
              <a:t>Connect authentically with your mentee to be able to mentor them in a more personal way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SUPPORTING A BENEFICIARY</a:t>
            </a:r>
          </a:p>
        </p:txBody>
      </p:sp>
      <p:sp>
        <p:nvSpPr>
          <p:cNvPr id="3" name="TextBox 3"/>
          <p:cNvSpPr txBox="1"/>
          <p:nvPr/>
        </p:nvSpPr>
        <p:spPr>
          <a:xfrm>
            <a:off x="1348740" y="2907983"/>
            <a:ext cx="15590520" cy="6006876"/>
          </a:xfrm>
          <a:prstGeom prst="rect">
            <a:avLst/>
          </a:prstGeom>
        </p:spPr>
        <p:txBody>
          <a:bodyPr lIns="0" tIns="0" rIns="0" bIns="0" rtlCol="0" anchor="t">
            <a:spAutoFit/>
          </a:bodyPr>
          <a:lstStyle/>
          <a:p>
            <a:pPr algn="l">
              <a:lnSpc>
                <a:spcPts val="3430"/>
              </a:lnSpc>
            </a:pPr>
            <a:r>
              <a:rPr lang="en-US" sz="3969" spc="615" dirty="0">
                <a:solidFill>
                  <a:srgbClr val="000000"/>
                </a:solidFill>
                <a:latin typeface="Oswald"/>
                <a:ea typeface="Oswald"/>
                <a:cs typeface="Oswald"/>
                <a:sym typeface="Oswald"/>
              </a:rPr>
              <a:t>Allyship</a:t>
            </a:r>
          </a:p>
          <a:p>
            <a:pPr marL="718469" lvl="1" indent="-359234" algn="l">
              <a:lnSpc>
                <a:spcPts val="3430"/>
              </a:lnSpc>
              <a:buFont typeface="Arial"/>
              <a:buChar char="•"/>
            </a:pPr>
            <a:r>
              <a:rPr lang="en-US" sz="3969" dirty="0">
                <a:solidFill>
                  <a:srgbClr val="000000"/>
                </a:solidFill>
                <a:latin typeface="Glacial Indifference"/>
                <a:ea typeface="Glacial Indifference"/>
                <a:cs typeface="Glacial Indifference"/>
                <a:sym typeface="Glacial Indifference"/>
              </a:rPr>
              <a:t>Ask what demonstrating care or allyship look like to your ally</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Listen to the experiences and preferences of your ally</a:t>
            </a:r>
          </a:p>
          <a:p>
            <a:pPr marL="718469" lvl="1" indent="-359234" algn="l">
              <a:lnSpc>
                <a:spcPts val="3430"/>
              </a:lnSpc>
              <a:buFont typeface="Arial"/>
              <a:buChar char="•"/>
            </a:pPr>
            <a:r>
              <a:rPr lang="en-US" sz="3969" dirty="0">
                <a:solidFill>
                  <a:srgbClr val="000000"/>
                </a:solidFill>
                <a:latin typeface="Glacial Indifference"/>
                <a:ea typeface="Glacial Indifference"/>
                <a:cs typeface="Glacial Indifference"/>
                <a:sym typeface="Glacial Indifference"/>
              </a:rPr>
              <a:t>Reflect: actively educate yourself and consider how you can advocate for individuals, as well as for systemic change – don’t just wait for your allies to tell you how you can help</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Consider having a practiced phrase you can default to (e.g., “that’s not cool”) to call out microaggressions or biases when they happen, even if you don’t have the capacity to address it more specifically in the moment</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If you are in a position, review and revise policies and advocate for polices that are fair and equitable</a:t>
            </a:r>
          </a:p>
          <a:p>
            <a:pPr marL="718469" lvl="1" indent="-359234" algn="l">
              <a:lnSpc>
                <a:spcPts val="3430"/>
              </a:lnSpc>
              <a:buFont typeface="Arial"/>
              <a:buChar char="•"/>
            </a:pPr>
            <a:r>
              <a:rPr lang="en-US" sz="3969" dirty="0">
                <a:solidFill>
                  <a:srgbClr val="000000"/>
                </a:solidFill>
                <a:latin typeface="Glacial Indifference"/>
                <a:ea typeface="Glacial Indifference"/>
                <a:cs typeface="Glacial Indifference"/>
                <a:sym typeface="Glacial Indifference"/>
              </a:rPr>
              <a:t>Provide specific support: advocate in a way that </a:t>
            </a:r>
            <a:r>
              <a:rPr lang="en-US" sz="3969" u="sng" dirty="0">
                <a:solidFill>
                  <a:srgbClr val="000000"/>
                </a:solidFill>
                <a:latin typeface="Glacial Indifference"/>
                <a:ea typeface="Glacial Indifference"/>
                <a:cs typeface="Glacial Indifference"/>
                <a:sym typeface="Glacial Indifference"/>
              </a:rPr>
              <a:t>amplifies your ally’s voice or point of view</a:t>
            </a:r>
            <a:r>
              <a:rPr lang="en-US" sz="3969" dirty="0">
                <a:solidFill>
                  <a:srgbClr val="000000"/>
                </a:solidFill>
                <a:latin typeface="Glacial Indifference"/>
                <a:ea typeface="Glacial Indifference"/>
                <a:cs typeface="Glacial Indifference"/>
                <a:sym typeface="Glacial Indifference"/>
              </a:rPr>
              <a:t> – not your own</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If you have a privilege, leverage it to advocate for those who don’t have the same advantages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SUPPORTING A BENEFICIARY – WHAT NOT TO DO</a:t>
            </a:r>
          </a:p>
        </p:txBody>
      </p:sp>
      <p:sp>
        <p:nvSpPr>
          <p:cNvPr id="3" name="TextBox 3"/>
          <p:cNvSpPr txBox="1"/>
          <p:nvPr/>
        </p:nvSpPr>
        <p:spPr>
          <a:xfrm>
            <a:off x="1348740" y="2822258"/>
            <a:ext cx="15590520" cy="40264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Don’t make assumptions about their aspirations, thoughts and feelings</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Don’t talk endlessly about yourself – your experiences are absolutely valuable, but the lessons and takeaways need to be thoughtfully applied to the experiences of the beneficiary to be effective</a:t>
            </a: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p:txBody>
      </p:sp>
      <p:sp>
        <p:nvSpPr>
          <p:cNvPr id="4" name="TextBox 3">
            <a:extLst>
              <a:ext uri="{FF2B5EF4-FFF2-40B4-BE49-F238E27FC236}">
                <a16:creationId xmlns:a16="http://schemas.microsoft.com/office/drawing/2014/main" id="{FDA1634C-C56D-C2FE-46EC-15F8F7077726}"/>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9215" y="4082413"/>
            <a:ext cx="15590520" cy="2217424"/>
          </a:xfrm>
          <a:prstGeom prst="rect">
            <a:avLst/>
          </a:prstGeom>
        </p:spPr>
        <p:txBody>
          <a:bodyPr lIns="0" tIns="0" rIns="0" bIns="0" rtlCol="0" anchor="t">
            <a:spAutoFit/>
          </a:bodyPr>
          <a:lstStyle/>
          <a:p>
            <a:pPr algn="ctr">
              <a:lnSpc>
                <a:spcPts val="8640"/>
              </a:lnSpc>
            </a:pPr>
            <a:r>
              <a:rPr lang="en-US" sz="8000" dirty="0">
                <a:solidFill>
                  <a:srgbClr val="000000"/>
                </a:solidFill>
                <a:latin typeface="Oswald"/>
                <a:ea typeface="Oswald"/>
                <a:cs typeface="Oswald"/>
                <a:sym typeface="Oswald"/>
              </a:rPr>
              <a:t>HOW TO BECOME A MORE EFFECTIVE BENEFICIARY</a:t>
            </a:r>
          </a:p>
        </p:txBody>
      </p:sp>
      <p:sp>
        <p:nvSpPr>
          <p:cNvPr id="3" name="TextBox 3"/>
          <p:cNvSpPr txBox="1"/>
          <p:nvPr/>
        </p:nvSpPr>
        <p:spPr>
          <a:xfrm>
            <a:off x="1339215" y="6520339"/>
            <a:ext cx="15590520" cy="493014"/>
          </a:xfrm>
          <a:prstGeom prst="rect">
            <a:avLst/>
          </a:prstGeom>
        </p:spPr>
        <p:txBody>
          <a:bodyPr lIns="0" tIns="0" rIns="0" bIns="0" rtlCol="0" anchor="t">
            <a:spAutoFit/>
          </a:bodyPr>
          <a:lstStyle/>
          <a:p>
            <a:pPr algn="ctr">
              <a:lnSpc>
                <a:spcPts val="3888"/>
              </a:lnSpc>
            </a:pPr>
            <a:r>
              <a:rPr lang="en-US" sz="3600" dirty="0">
                <a:solidFill>
                  <a:srgbClr val="000000"/>
                </a:solidFill>
                <a:latin typeface="Glacial Indifference"/>
                <a:ea typeface="Glacial Indifference"/>
                <a:cs typeface="Glacial Indifference"/>
                <a:sym typeface="Glacial Indifference"/>
              </a:rPr>
              <a:t>Tips for Beneficiaries to Seek the Relationships They Need</a:t>
            </a:r>
          </a:p>
        </p:txBody>
      </p:sp>
      <p:sp>
        <p:nvSpPr>
          <p:cNvPr id="4" name="Freeform 4"/>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SEEKING A SUPPORT RELATIONSHIP</a:t>
            </a:r>
          </a:p>
        </p:txBody>
      </p:sp>
      <p:sp>
        <p:nvSpPr>
          <p:cNvPr id="3" name="TextBox 3"/>
          <p:cNvSpPr txBox="1"/>
          <p:nvPr/>
        </p:nvSpPr>
        <p:spPr>
          <a:xfrm>
            <a:off x="1348740" y="2841308"/>
            <a:ext cx="15590520" cy="5550408"/>
          </a:xfrm>
          <a:prstGeom prst="rect">
            <a:avLst/>
          </a:prstGeom>
        </p:spPr>
        <p:txBody>
          <a:bodyPr lIns="0" tIns="0" rIns="0" bIns="0" rtlCol="0" anchor="t">
            <a:spAutoFit/>
          </a:bodyPr>
          <a:lstStyle/>
          <a:p>
            <a:pPr algn="l">
              <a:lnSpc>
                <a:spcPts val="4536"/>
              </a:lnSpc>
            </a:pPr>
            <a:r>
              <a:rPr lang="en-US" sz="4200" spc="651" dirty="0">
                <a:solidFill>
                  <a:srgbClr val="000000"/>
                </a:solidFill>
                <a:latin typeface="Oswald"/>
                <a:ea typeface="Oswald"/>
                <a:cs typeface="Oswald"/>
                <a:sym typeface="Oswald"/>
              </a:rPr>
              <a:t>Sponsorship</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Reflect on your career goals and interests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What strengths do you have?</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Identify potential sponsor(s) who have access to opportunities that align with your career goals and interests</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Build credibility and understand your potential sponsor’s priorities, then make the ask</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Communicate your strengths and goals to the people you work with</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Check in and update your sponsor on your progress</a:t>
            </a: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SEEKING A SUPPORT RELATIONSHIP</a:t>
            </a:r>
          </a:p>
        </p:txBody>
      </p:sp>
      <p:sp>
        <p:nvSpPr>
          <p:cNvPr id="3" name="TextBox 3"/>
          <p:cNvSpPr txBox="1"/>
          <p:nvPr/>
        </p:nvSpPr>
        <p:spPr>
          <a:xfrm>
            <a:off x="1348740" y="2907983"/>
            <a:ext cx="15590520" cy="7247497"/>
          </a:xfrm>
          <a:prstGeom prst="rect">
            <a:avLst/>
          </a:prstGeom>
        </p:spPr>
        <p:txBody>
          <a:bodyPr lIns="0" tIns="0" rIns="0" bIns="0" rtlCol="0" anchor="t">
            <a:spAutoFit/>
          </a:bodyPr>
          <a:lstStyle/>
          <a:p>
            <a:pPr algn="l">
              <a:lnSpc>
                <a:spcPts val="3430"/>
              </a:lnSpc>
            </a:pPr>
            <a:r>
              <a:rPr lang="en-US" sz="3969" spc="615" dirty="0">
                <a:solidFill>
                  <a:srgbClr val="000000"/>
                </a:solidFill>
                <a:latin typeface="Oswald"/>
                <a:ea typeface="Oswald"/>
                <a:cs typeface="Oswald"/>
                <a:sym typeface="Oswald"/>
              </a:rPr>
              <a:t>Mentorship</a:t>
            </a:r>
          </a:p>
          <a:p>
            <a:pPr marL="718469" lvl="1" indent="-359234" algn="l">
              <a:lnSpc>
                <a:spcPts val="3430"/>
              </a:lnSpc>
              <a:buFont typeface="Arial"/>
              <a:buChar char="•"/>
            </a:pPr>
            <a:r>
              <a:rPr lang="en-US" sz="3969" dirty="0">
                <a:solidFill>
                  <a:srgbClr val="000000"/>
                </a:solidFill>
                <a:latin typeface="Glacial Indifference"/>
                <a:ea typeface="Glacial Indifference"/>
                <a:cs typeface="Glacial Indifference"/>
                <a:sym typeface="Glacial Indifference"/>
              </a:rPr>
              <a:t>Reflect on your goals and what you want to learn/get out of the mentorship relationship</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Make your needs known</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Be proactive instead of expecting your mentor to carry the relationship</a:t>
            </a:r>
          </a:p>
          <a:p>
            <a:pPr marL="718469" lvl="1" indent="-359234" algn="l">
              <a:lnSpc>
                <a:spcPts val="3430"/>
              </a:lnSpc>
              <a:buFont typeface="Arial"/>
              <a:buChar char="•"/>
            </a:pPr>
            <a:r>
              <a:rPr lang="en-US" sz="3969" dirty="0">
                <a:solidFill>
                  <a:srgbClr val="000000"/>
                </a:solidFill>
                <a:latin typeface="Glacial Indifference"/>
                <a:ea typeface="Glacial Indifference"/>
                <a:cs typeface="Glacial Indifference"/>
                <a:sym typeface="Glacial Indifference"/>
              </a:rPr>
              <a:t>Connect authentically with your mentor</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Recognize that some mentorship relationships may not be right for you, or may only be able to address certain aspects that you want to learn</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Seek other mentors with whom you relate or whom you trust as necessary for different topics</a:t>
            </a:r>
          </a:p>
          <a:p>
            <a:pPr marL="718469" lvl="1" indent="-359234" algn="l">
              <a:lnSpc>
                <a:spcPts val="3430"/>
              </a:lnSpc>
              <a:buFont typeface="Arial"/>
              <a:buChar char="•"/>
            </a:pPr>
            <a:r>
              <a:rPr lang="en-US" sz="3969" dirty="0">
                <a:solidFill>
                  <a:srgbClr val="000000"/>
                </a:solidFill>
                <a:latin typeface="Glacial Indifference"/>
                <a:ea typeface="Glacial Indifference"/>
                <a:cs typeface="Glacial Indifference"/>
                <a:sym typeface="Glacial Indifference"/>
              </a:rPr>
              <a:t>What skills can you share with others in a reverse mentoring relationship?</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Mentorship relationships can be more rewarding and comfortable when you are growing and learning together – acknowledging gaps in knowledge and mutually engaging in self-discovery and having self-awareness.</a:t>
            </a:r>
          </a:p>
          <a:p>
            <a:pPr marL="1401617" lvl="2" indent="-467206" algn="l">
              <a:lnSpc>
                <a:spcPts val="2989"/>
              </a:lnSpc>
              <a:buFont typeface="Arial"/>
              <a:buChar char="⚬"/>
            </a:pPr>
            <a:r>
              <a:rPr lang="en-US" sz="3459" dirty="0">
                <a:solidFill>
                  <a:srgbClr val="000000"/>
                </a:solidFill>
                <a:latin typeface="Glacial Indifference"/>
                <a:ea typeface="Glacial Indifference"/>
                <a:cs typeface="Glacial Indifference"/>
                <a:sym typeface="Glacial Indifference"/>
              </a:rPr>
              <a:t>Look for peer mentors as well – peers can be a valuable resource and may be able to recognize your perspective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SEEKING A SUPPORT RELATIONSHIP</a:t>
            </a:r>
          </a:p>
        </p:txBody>
      </p:sp>
      <p:sp>
        <p:nvSpPr>
          <p:cNvPr id="3" name="TextBox 3"/>
          <p:cNvSpPr txBox="1"/>
          <p:nvPr/>
        </p:nvSpPr>
        <p:spPr>
          <a:xfrm>
            <a:off x="1348740" y="2841308"/>
            <a:ext cx="15590520" cy="4317111"/>
          </a:xfrm>
          <a:prstGeom prst="rect">
            <a:avLst/>
          </a:prstGeom>
        </p:spPr>
        <p:txBody>
          <a:bodyPr lIns="0" tIns="0" rIns="0" bIns="0" rtlCol="0" anchor="t">
            <a:spAutoFit/>
          </a:bodyPr>
          <a:lstStyle/>
          <a:p>
            <a:pPr algn="l">
              <a:lnSpc>
                <a:spcPts val="4536"/>
              </a:lnSpc>
            </a:pPr>
            <a:r>
              <a:rPr lang="en-US" sz="4200" spc="651" dirty="0">
                <a:solidFill>
                  <a:srgbClr val="000000"/>
                </a:solidFill>
                <a:latin typeface="Oswald"/>
                <a:ea typeface="Oswald"/>
                <a:cs typeface="Oswald"/>
                <a:sym typeface="Oswald"/>
              </a:rPr>
              <a:t>Allyship</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Reflect on what your needs are</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Build authentic friendships and relationships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Be an ally yourself – relationships and support are reciprocal</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Make your needs known – it’s okay to ask or tell your allies what kind of support you would appreciate</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This can include actively speaking up or stepping in in certain situations or just being a comforting sounding board</a:t>
            </a:r>
          </a:p>
        </p:txBody>
      </p:sp>
      <p:sp>
        <p:nvSpPr>
          <p:cNvPr id="4" name="TextBox 3">
            <a:extLst>
              <a:ext uri="{FF2B5EF4-FFF2-40B4-BE49-F238E27FC236}">
                <a16:creationId xmlns:a16="http://schemas.microsoft.com/office/drawing/2014/main" id="{42DAF49F-3A9D-4679-6950-9969946B0938}"/>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3" action="ppaction://hlinksldjump"/>
              </a:rPr>
              <a:t>Table of Contents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3534727"/>
            <a:ext cx="15590520" cy="3312795"/>
          </a:xfrm>
          <a:prstGeom prst="rect">
            <a:avLst/>
          </a:prstGeom>
        </p:spPr>
        <p:txBody>
          <a:bodyPr lIns="0" tIns="0" rIns="0" bIns="0" rtlCol="0" anchor="t">
            <a:spAutoFit/>
          </a:bodyPr>
          <a:lstStyle/>
          <a:p>
            <a:pPr algn="ctr">
              <a:lnSpc>
                <a:spcPts val="8640"/>
              </a:lnSpc>
            </a:pPr>
            <a:r>
              <a:rPr lang="en-US" sz="8000" dirty="0">
                <a:solidFill>
                  <a:srgbClr val="000000"/>
                </a:solidFill>
                <a:latin typeface="Oswald"/>
                <a:ea typeface="Oswald"/>
                <a:cs typeface="Oswald"/>
                <a:sym typeface="Oswald"/>
              </a:rPr>
              <a:t>HOW TO FOSTER SPONSORSHIP/MENTORSHIP/ALLYSHIP RELATIONSHIPS</a:t>
            </a:r>
          </a:p>
        </p:txBody>
      </p:sp>
      <p:sp>
        <p:nvSpPr>
          <p:cNvPr id="3" name="TextBox 3"/>
          <p:cNvSpPr txBox="1"/>
          <p:nvPr/>
        </p:nvSpPr>
        <p:spPr>
          <a:xfrm>
            <a:off x="1339215" y="6977539"/>
            <a:ext cx="15590520" cy="493014"/>
          </a:xfrm>
          <a:prstGeom prst="rect">
            <a:avLst/>
          </a:prstGeom>
        </p:spPr>
        <p:txBody>
          <a:bodyPr lIns="0" tIns="0" rIns="0" bIns="0" rtlCol="0" anchor="t">
            <a:spAutoFit/>
          </a:bodyPr>
          <a:lstStyle/>
          <a:p>
            <a:pPr algn="ctr">
              <a:lnSpc>
                <a:spcPts val="3888"/>
              </a:lnSpc>
            </a:pPr>
            <a:r>
              <a:rPr lang="en-US" sz="3600" dirty="0">
                <a:solidFill>
                  <a:srgbClr val="000000"/>
                </a:solidFill>
                <a:latin typeface="Glacial Indifference"/>
                <a:ea typeface="Glacial Indifference"/>
                <a:cs typeface="Glacial Indifference"/>
                <a:sym typeface="Glacial Indifference"/>
              </a:rPr>
              <a:t>Tips for Organizations</a:t>
            </a:r>
          </a:p>
        </p:txBody>
      </p:sp>
      <p:sp>
        <p:nvSpPr>
          <p:cNvPr id="4" name="Freeform 4"/>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1804302"/>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FOSTERING SPONSORSHIP/MENTORSHIP/ALLYSHIP RELATIONSHIPS</a:t>
            </a:r>
          </a:p>
        </p:txBody>
      </p:sp>
      <p:sp>
        <p:nvSpPr>
          <p:cNvPr id="3" name="TextBox 3"/>
          <p:cNvSpPr txBox="1"/>
          <p:nvPr/>
        </p:nvSpPr>
        <p:spPr>
          <a:xfrm>
            <a:off x="1348740" y="2822258"/>
            <a:ext cx="15590520" cy="40264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Educate people in small, topically relevant groups. Often, discussing this concept with a larger, broader interest group can water down the message, which leaves people without a clear understanding of what they can or should do. </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Integrate the beneficiary into the organization</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Set measurable goals to ensure accountability </a:t>
            </a: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WHO IS AN ALLY* ?</a:t>
            </a:r>
          </a:p>
        </p:txBody>
      </p:sp>
      <p:sp>
        <p:nvSpPr>
          <p:cNvPr id="3" name="TextBox 3"/>
          <p:cNvSpPr txBox="1"/>
          <p:nvPr/>
        </p:nvSpPr>
        <p:spPr>
          <a:xfrm>
            <a:off x="1348740" y="2888933"/>
            <a:ext cx="15590520" cy="4246355"/>
          </a:xfrm>
          <a:prstGeom prst="rect">
            <a:avLst/>
          </a:prstGeom>
        </p:spPr>
        <p:txBody>
          <a:bodyPr lIns="0" tIns="0" rIns="0" bIns="0" rtlCol="0" anchor="t">
            <a:spAutoFit/>
          </a:bodyPr>
          <a:lstStyle/>
          <a:p>
            <a:pPr algn="l">
              <a:lnSpc>
                <a:spcPts val="4082"/>
              </a:lnSpc>
            </a:pPr>
            <a:r>
              <a:rPr lang="en-US" sz="3884" dirty="0">
                <a:solidFill>
                  <a:srgbClr val="000000"/>
                </a:solidFill>
                <a:latin typeface="Glacial Indifference"/>
                <a:sym typeface="Oswald"/>
              </a:rPr>
              <a:t>Definition:</a:t>
            </a:r>
            <a:r>
              <a:rPr lang="en-US" sz="4200" spc="651" dirty="0">
                <a:solidFill>
                  <a:srgbClr val="000000"/>
                </a:solidFill>
                <a:latin typeface="Oswald"/>
                <a:ea typeface="Oswald"/>
                <a:cs typeface="Oswald"/>
                <a:sym typeface="Oswald"/>
              </a:rPr>
              <a:t> </a:t>
            </a:r>
            <a:r>
              <a:rPr lang="en-US" sz="3884" dirty="0">
                <a:solidFill>
                  <a:srgbClr val="000000"/>
                </a:solidFill>
                <a:latin typeface="Glacial Indifference"/>
                <a:sym typeface="Oswald"/>
              </a:rPr>
              <a:t>An ally is someone who supports and advocates for individuals or groups, often from marginalized or underrepresented communities, without necessarily having a formal relationship.</a:t>
            </a:r>
          </a:p>
          <a:p>
            <a:pPr algn="l">
              <a:lnSpc>
                <a:spcPts val="4082"/>
              </a:lnSpc>
            </a:pPr>
            <a:r>
              <a:rPr lang="en-US" sz="3884" dirty="0">
                <a:solidFill>
                  <a:srgbClr val="000000"/>
                </a:solidFill>
                <a:latin typeface="Glacial Indifference"/>
                <a:sym typeface="Oswald"/>
              </a:rPr>
              <a:t>Role: Allies actively work to create inclusive environments, challenge discrimination, and promote equality by speaking up or using their privilege to drive positive change.</a:t>
            </a:r>
          </a:p>
          <a:p>
            <a:pPr algn="l">
              <a:lnSpc>
                <a:spcPts val="4082"/>
              </a:lnSpc>
            </a:pPr>
            <a:endParaRPr lang="en-US" sz="3884" dirty="0">
              <a:solidFill>
                <a:srgbClr val="000000"/>
              </a:solidFill>
              <a:latin typeface="Glacial Indifference"/>
              <a:sym typeface="Oswald"/>
            </a:endParaRPr>
          </a:p>
          <a:p>
            <a:pPr algn="l">
              <a:lnSpc>
                <a:spcPts val="2187"/>
              </a:lnSpc>
            </a:pPr>
            <a:endParaRPr lang="en-US" sz="4200" spc="651" dirty="0">
              <a:solidFill>
                <a:srgbClr val="000000"/>
              </a:solidFill>
              <a:latin typeface="Oswald"/>
              <a:ea typeface="Oswald"/>
              <a:cs typeface="Oswald"/>
              <a:sym typeface="Oswald"/>
            </a:endParaRPr>
          </a:p>
          <a:p>
            <a:pPr algn="l">
              <a:lnSpc>
                <a:spcPts val="2187"/>
              </a:lnSpc>
            </a:pPr>
            <a:r>
              <a:rPr lang="en-US" sz="2250" dirty="0">
                <a:solidFill>
                  <a:srgbClr val="000000"/>
                </a:solidFill>
                <a:latin typeface="Glacial Indifference"/>
                <a:sym typeface="Glacial Indifference"/>
              </a:rPr>
              <a:t>*OpenAI. (2024). ChatGPT(Oct 4) [largelanguage model]</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FOSTERING RELATIONSHIPS </a:t>
            </a:r>
          </a:p>
        </p:txBody>
      </p:sp>
      <p:sp>
        <p:nvSpPr>
          <p:cNvPr id="3" name="TextBox 3"/>
          <p:cNvSpPr txBox="1"/>
          <p:nvPr/>
        </p:nvSpPr>
        <p:spPr>
          <a:xfrm>
            <a:off x="1348740" y="2917508"/>
            <a:ext cx="15590520" cy="6584990"/>
          </a:xfrm>
          <a:prstGeom prst="rect">
            <a:avLst/>
          </a:prstGeom>
        </p:spPr>
        <p:txBody>
          <a:bodyPr lIns="0" tIns="0" rIns="0" bIns="0" rtlCol="0" anchor="t">
            <a:spAutoFit/>
          </a:bodyPr>
          <a:lstStyle/>
          <a:p>
            <a:pPr algn="l">
              <a:lnSpc>
                <a:spcPts val="3343"/>
              </a:lnSpc>
            </a:pPr>
            <a:r>
              <a:rPr lang="en-US" sz="3869" spc="599" dirty="0">
                <a:solidFill>
                  <a:srgbClr val="000000"/>
                </a:solidFill>
                <a:latin typeface="Oswald"/>
                <a:ea typeface="Oswald"/>
                <a:cs typeface="Oswald"/>
                <a:sym typeface="Oswald"/>
              </a:rPr>
              <a:t>Sponsorship</a:t>
            </a:r>
          </a:p>
          <a:p>
            <a:pPr marL="700372" lvl="1" indent="-350186" algn="l">
              <a:lnSpc>
                <a:spcPts val="3343"/>
              </a:lnSpc>
              <a:buFont typeface="Arial"/>
              <a:buChar char="•"/>
            </a:pPr>
            <a:r>
              <a:rPr lang="en-US" sz="3869" dirty="0">
                <a:solidFill>
                  <a:srgbClr val="000000"/>
                </a:solidFill>
                <a:latin typeface="Glacial Indifference"/>
                <a:ea typeface="Glacial Indifference"/>
                <a:cs typeface="Glacial Indifference"/>
                <a:sym typeface="Glacial Indifference"/>
              </a:rPr>
              <a:t>Educate: define what sponsorship means to your organization</a:t>
            </a:r>
          </a:p>
          <a:p>
            <a:pPr marL="1361108" lvl="2" indent="-453703" algn="l">
              <a:lnSpc>
                <a:spcPts val="2903"/>
              </a:lnSpc>
              <a:buFont typeface="Arial"/>
              <a:buChar char="⚬"/>
            </a:pPr>
            <a:r>
              <a:rPr lang="en-US" sz="3359" dirty="0">
                <a:solidFill>
                  <a:srgbClr val="000000"/>
                </a:solidFill>
                <a:latin typeface="Glacial Indifference"/>
                <a:ea typeface="Glacial Indifference"/>
                <a:cs typeface="Glacial Indifference"/>
                <a:sym typeface="Glacial Indifference"/>
              </a:rPr>
              <a:t>Consider discussing sponsorship with practice group leaders and focus on how they can sponsor junior practitioners in their groups or facilitate other sponsorship relationships</a:t>
            </a:r>
          </a:p>
          <a:p>
            <a:pPr marL="1361108" lvl="2" indent="-453703" algn="l">
              <a:lnSpc>
                <a:spcPts val="2903"/>
              </a:lnSpc>
              <a:buFont typeface="Arial"/>
              <a:buChar char="⚬"/>
            </a:pPr>
            <a:r>
              <a:rPr lang="en-US" sz="3359" dirty="0">
                <a:solidFill>
                  <a:srgbClr val="000000"/>
                </a:solidFill>
                <a:latin typeface="Glacial Indifference"/>
                <a:ea typeface="Glacial Indifference"/>
                <a:cs typeface="Glacial Indifference"/>
                <a:sym typeface="Glacial Indifference"/>
              </a:rPr>
              <a:t>Consider also discussing these concepts with partner leads/staff leads and focus on how they can apply these concepts in these functional groups and within the partner/staff lead relationships</a:t>
            </a:r>
          </a:p>
          <a:p>
            <a:pPr marL="700372" lvl="1" indent="-350186" algn="l">
              <a:lnSpc>
                <a:spcPts val="3343"/>
              </a:lnSpc>
              <a:buFont typeface="Arial"/>
              <a:buChar char="•"/>
            </a:pPr>
            <a:r>
              <a:rPr lang="en-US" sz="3869" dirty="0">
                <a:solidFill>
                  <a:srgbClr val="000000"/>
                </a:solidFill>
                <a:latin typeface="Glacial Indifference"/>
                <a:ea typeface="Glacial Indifference"/>
                <a:cs typeface="Glacial Indifference"/>
                <a:sym typeface="Glacial Indifference"/>
              </a:rPr>
              <a:t>Integrate: consider setting up formal, pre-arranged sponsorship relationships</a:t>
            </a:r>
          </a:p>
          <a:p>
            <a:pPr marL="1361108" lvl="2" indent="-453703" algn="l">
              <a:lnSpc>
                <a:spcPts val="2903"/>
              </a:lnSpc>
              <a:buFont typeface="Arial"/>
              <a:buChar char="⚬"/>
            </a:pPr>
            <a:r>
              <a:rPr lang="en-US" sz="3359" dirty="0">
                <a:solidFill>
                  <a:srgbClr val="000000"/>
                </a:solidFill>
                <a:latin typeface="Glacial Indifference"/>
                <a:ea typeface="Glacial Indifference"/>
                <a:cs typeface="Glacial Indifference"/>
                <a:sym typeface="Glacial Indifference"/>
              </a:rPr>
              <a:t>Not all relationships will click – determine ahead of time how to have an “out” from the relationship, while still ensuring the sponsoree has support</a:t>
            </a:r>
          </a:p>
          <a:p>
            <a:pPr marL="1361108" lvl="2" indent="-453703" algn="l">
              <a:lnSpc>
                <a:spcPts val="2903"/>
              </a:lnSpc>
              <a:buFont typeface="Arial"/>
              <a:buChar char="⚬"/>
            </a:pPr>
            <a:r>
              <a:rPr lang="en-US" sz="3359" dirty="0">
                <a:solidFill>
                  <a:srgbClr val="000000"/>
                </a:solidFill>
                <a:latin typeface="Glacial Indifference"/>
                <a:ea typeface="Glacial Indifference"/>
                <a:cs typeface="Glacial Indifference"/>
                <a:sym typeface="Glacial Indifference"/>
              </a:rPr>
              <a:t>Consider rotating sponsorships over an initial period before selecting a formal sponsor/sponsoree relationship</a:t>
            </a:r>
          </a:p>
          <a:p>
            <a:pPr marL="700372" lvl="1" indent="-350186" algn="l">
              <a:lnSpc>
                <a:spcPts val="3343"/>
              </a:lnSpc>
              <a:buFont typeface="Arial"/>
              <a:buChar char="•"/>
            </a:pPr>
            <a:r>
              <a:rPr lang="en-US" sz="3869" dirty="0">
                <a:solidFill>
                  <a:srgbClr val="000000"/>
                </a:solidFill>
                <a:latin typeface="Glacial Indifference"/>
                <a:ea typeface="Glacial Indifference"/>
                <a:cs typeface="Glacial Indifference"/>
                <a:sym typeface="Glacial Indifference"/>
              </a:rPr>
              <a:t>Set goals for the sponsor to facilitate advancement in projects, and for the sponsoree to demonstrate continued quality of work and motivation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FOSTERING RELATIONSHIPS </a:t>
            </a:r>
          </a:p>
        </p:txBody>
      </p:sp>
      <p:sp>
        <p:nvSpPr>
          <p:cNvPr id="3" name="TextBox 3"/>
          <p:cNvSpPr txBox="1"/>
          <p:nvPr/>
        </p:nvSpPr>
        <p:spPr>
          <a:xfrm>
            <a:off x="1348740" y="2841308"/>
            <a:ext cx="15590520" cy="4717161"/>
          </a:xfrm>
          <a:prstGeom prst="rect">
            <a:avLst/>
          </a:prstGeom>
        </p:spPr>
        <p:txBody>
          <a:bodyPr lIns="0" tIns="0" rIns="0" bIns="0" rtlCol="0" anchor="t">
            <a:spAutoFit/>
          </a:bodyPr>
          <a:lstStyle/>
          <a:p>
            <a:pPr algn="l">
              <a:lnSpc>
                <a:spcPts val="4536"/>
              </a:lnSpc>
            </a:pPr>
            <a:r>
              <a:rPr lang="en-US" sz="4200" spc="651" dirty="0">
                <a:solidFill>
                  <a:srgbClr val="000000"/>
                </a:solidFill>
                <a:latin typeface="Oswald"/>
                <a:ea typeface="Oswald"/>
                <a:cs typeface="Oswald"/>
                <a:sym typeface="Oswald"/>
              </a:rPr>
              <a:t>Mentorship</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Educate: define what mentorship means to your organization</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Integrate: consider setting up formal, pre-arranged mentorship relationships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Not all relationships will click – determine ahead of time how to have an “out” from the relationships, while still ensuring the mentee has support</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Consider rotating mentorships over an initial period before selecting a formal mentor/mentee relationship</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Facilitate informal team-building events to foster authentic relationships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FOSTERING RELATIONSHIPS </a:t>
            </a:r>
          </a:p>
        </p:txBody>
      </p:sp>
      <p:sp>
        <p:nvSpPr>
          <p:cNvPr id="3" name="TextBox 3"/>
          <p:cNvSpPr txBox="1"/>
          <p:nvPr/>
        </p:nvSpPr>
        <p:spPr>
          <a:xfrm>
            <a:off x="1348740" y="2841308"/>
            <a:ext cx="15590520" cy="5309146"/>
          </a:xfrm>
          <a:prstGeom prst="rect">
            <a:avLst/>
          </a:prstGeom>
        </p:spPr>
        <p:txBody>
          <a:bodyPr lIns="0" tIns="0" rIns="0" bIns="0" rtlCol="0" anchor="t">
            <a:spAutoFit/>
          </a:bodyPr>
          <a:lstStyle/>
          <a:p>
            <a:pPr algn="l">
              <a:lnSpc>
                <a:spcPts val="4536"/>
              </a:lnSpc>
            </a:pPr>
            <a:r>
              <a:rPr lang="en-US" sz="4200" spc="651" dirty="0">
                <a:solidFill>
                  <a:srgbClr val="000000"/>
                </a:solidFill>
                <a:latin typeface="Oswald"/>
                <a:ea typeface="Oswald"/>
                <a:cs typeface="Oswald"/>
                <a:sym typeface="Oswald"/>
              </a:rPr>
              <a:t>Allyship</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Educate: people about engagement &amp; belonging including topics like unconscious biases and microaggressions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Set clear and inclusive policies about acceptable and unacceptable behavior</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Integrate: empower people to embody your policies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Consider introducing a company-wide go-to phrase (e.g., “that’s an odd thing to say/do”) for anyone to use to call out microaggressions and biases, whether on behalf of others or for themselves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Facilitate informal team-building events to foster authentic relationships</a:t>
            </a:r>
          </a:p>
        </p:txBody>
      </p:sp>
      <p:sp>
        <p:nvSpPr>
          <p:cNvPr id="4" name="TextBox 3">
            <a:extLst>
              <a:ext uri="{FF2B5EF4-FFF2-40B4-BE49-F238E27FC236}">
                <a16:creationId xmlns:a16="http://schemas.microsoft.com/office/drawing/2014/main" id="{81CB58CE-03B6-0B5B-3BB9-4B4C9689232F}"/>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2812733"/>
            <a:ext cx="15590520" cy="2614041"/>
          </a:xfrm>
          <a:prstGeom prst="rect">
            <a:avLst/>
          </a:prstGeom>
        </p:spPr>
        <p:txBody>
          <a:bodyPr lIns="0" tIns="0" rIns="0" bIns="0" rtlCol="0" anchor="t">
            <a:spAutoFit/>
          </a:bodyPr>
          <a:lstStyle/>
          <a:p>
            <a:pPr algn="l">
              <a:lnSpc>
                <a:spcPts val="2997"/>
              </a:lnSpc>
            </a:pPr>
            <a:r>
              <a:rPr lang="en-US" sz="2775" dirty="0">
                <a:solidFill>
                  <a:srgbClr val="000000"/>
                </a:solidFill>
                <a:latin typeface="Glacial Indifference"/>
                <a:ea typeface="Glacial Indifference"/>
                <a:cs typeface="Glacial Indifference"/>
                <a:sym typeface="Glacial Indifference"/>
              </a:rPr>
              <a:t>[1] </a:t>
            </a:r>
            <a:r>
              <a:rPr lang="en-US" sz="2775" u="sng" dirty="0">
                <a:solidFill>
                  <a:srgbClr val="000000"/>
                </a:solidFill>
                <a:latin typeface="Glacial Indifference"/>
                <a:ea typeface="Glacial Indifference"/>
                <a:cs typeface="Glacial Indifference"/>
                <a:sym typeface="Glacial Indifference"/>
                <a:hlinkClick r:id="rId2" tooltip="https://hbr.org/2022/11/how-to-do-sponsorship-right"/>
              </a:rPr>
              <a:t>https://hbr.org/2022/11/how-to-do-sponsorship-right</a:t>
            </a:r>
          </a:p>
          <a:p>
            <a:pPr algn="l">
              <a:lnSpc>
                <a:spcPts val="2997"/>
              </a:lnSpc>
            </a:pPr>
            <a:r>
              <a:rPr lang="en-US" sz="2775" dirty="0">
                <a:solidFill>
                  <a:srgbClr val="000000"/>
                </a:solidFill>
                <a:latin typeface="Glacial Indifference"/>
                <a:ea typeface="Glacial Indifference"/>
                <a:cs typeface="Glacial Indifference"/>
                <a:sym typeface="Glacial Indifference"/>
              </a:rPr>
              <a:t>[2] </a:t>
            </a:r>
            <a:r>
              <a:rPr lang="en-US" sz="2775" u="sng" dirty="0">
                <a:solidFill>
                  <a:srgbClr val="000000"/>
                </a:solidFill>
                <a:latin typeface="Glacial Indifference"/>
                <a:ea typeface="Glacial Indifference"/>
                <a:cs typeface="Glacial Indifference"/>
                <a:sym typeface="Glacial Indifference"/>
                <a:hlinkClick r:id="rId3" tooltip="http://invalid.uri"/>
              </a:rPr>
              <a:t>https://hbr.org/2023/06/a-guide-to-becoming-a-better-ally</a:t>
            </a:r>
          </a:p>
          <a:p>
            <a:pPr algn="l">
              <a:lnSpc>
                <a:spcPts val="2997"/>
              </a:lnSpc>
            </a:pPr>
            <a:r>
              <a:rPr lang="en-US" sz="2775" dirty="0">
                <a:solidFill>
                  <a:srgbClr val="000000"/>
                </a:solidFill>
                <a:latin typeface="Glacial Indifference"/>
                <a:ea typeface="Glacial Indifference"/>
                <a:cs typeface="Glacial Indifference"/>
                <a:sym typeface="Glacial Indifference"/>
              </a:rPr>
              <a:t>[3] </a:t>
            </a:r>
            <a:r>
              <a:rPr lang="en-US" sz="2775" u="sng" dirty="0">
                <a:solidFill>
                  <a:srgbClr val="000000"/>
                </a:solidFill>
                <a:latin typeface="Glacial Indifference"/>
                <a:ea typeface="Glacial Indifference"/>
                <a:cs typeface="Glacial Indifference"/>
                <a:sym typeface="Glacial Indifference"/>
                <a:hlinkClick r:id="rId4" tooltip="https://www.forbes.com/sites/hollycorbett/2022/01/24/6-ways-to-be-an-authentic-ally-at-work/"/>
              </a:rPr>
              <a:t>https://www.forbes.com/sites/hollycorbett/2022/01/24/6-ways-to-be-an-authentic-ally-at-work/</a:t>
            </a:r>
          </a:p>
          <a:p>
            <a:pPr algn="l">
              <a:lnSpc>
                <a:spcPts val="2997"/>
              </a:lnSpc>
            </a:pPr>
            <a:r>
              <a:rPr lang="en-US" sz="2775" dirty="0">
                <a:solidFill>
                  <a:srgbClr val="000000"/>
                </a:solidFill>
                <a:latin typeface="Glacial Indifference"/>
                <a:ea typeface="Glacial Indifference"/>
                <a:cs typeface="Glacial Indifference"/>
                <a:sym typeface="Glacial Indifference"/>
              </a:rPr>
              <a:t>[4] </a:t>
            </a:r>
            <a:r>
              <a:rPr lang="en-US" sz="2775" u="sng" dirty="0">
                <a:solidFill>
                  <a:srgbClr val="000000"/>
                </a:solidFill>
                <a:latin typeface="Glacial Indifference"/>
                <a:ea typeface="Glacial Indifference"/>
                <a:cs typeface="Glacial Indifference"/>
                <a:sym typeface="Glacial Indifference"/>
                <a:hlinkClick r:id="rId5" tooltip="https://hbr.org/2024/01/a-guide-to-mentors-sponsors-and-coaches"/>
              </a:rPr>
              <a:t>https://hbr.org/2024/01/a-guide-to-mentors-sponsors-and-coaches</a:t>
            </a:r>
          </a:p>
          <a:p>
            <a:pPr algn="l">
              <a:lnSpc>
                <a:spcPts val="2997"/>
              </a:lnSpc>
            </a:pPr>
            <a:r>
              <a:rPr lang="en-US" sz="2775" dirty="0">
                <a:solidFill>
                  <a:srgbClr val="000000"/>
                </a:solidFill>
                <a:latin typeface="Glacial Indifference"/>
                <a:ea typeface="Glacial Indifference"/>
                <a:cs typeface="Glacial Indifference"/>
                <a:sym typeface="Glacial Indifference"/>
              </a:rPr>
              <a:t>[5] </a:t>
            </a:r>
            <a:r>
              <a:rPr lang="en-US" sz="2775" u="sng" dirty="0">
                <a:solidFill>
                  <a:srgbClr val="000000"/>
                </a:solidFill>
                <a:latin typeface="Glacial Indifference"/>
                <a:ea typeface="Glacial Indifference"/>
                <a:cs typeface="Glacial Indifference"/>
                <a:sym typeface="Glacial Indifference"/>
                <a:hlinkClick r:id="rId6" tooltip="https://www.linkedin.com/pulse/developing-allies-work-cassandra-hawkins-ph-d-/"/>
              </a:rPr>
              <a:t>https://www.linkedin.com/pulse/developing-allies-work-cassandra-hawkins-ph-d-/</a:t>
            </a:r>
          </a:p>
          <a:p>
            <a:pPr algn="l">
              <a:lnSpc>
                <a:spcPts val="2997"/>
              </a:lnSpc>
            </a:pPr>
            <a:endParaRPr lang="en-US" sz="2775" u="sng" dirty="0">
              <a:solidFill>
                <a:srgbClr val="000000"/>
              </a:solidFill>
              <a:latin typeface="Glacial Indifference"/>
              <a:ea typeface="Glacial Indifference"/>
              <a:cs typeface="Glacial Indifference"/>
              <a:sym typeface="Glacial Indifference"/>
              <a:hlinkClick r:id="rId6" tooltip="https://www.linkedin.com/pulse/developing-allies-work-cassandra-hawkins-ph-d-/"/>
            </a:endParaRPr>
          </a:p>
        </p:txBody>
      </p:sp>
      <p:sp>
        <p:nvSpPr>
          <p:cNvPr id="4" name="TextBox 3">
            <a:extLst>
              <a:ext uri="{FF2B5EF4-FFF2-40B4-BE49-F238E27FC236}">
                <a16:creationId xmlns:a16="http://schemas.microsoft.com/office/drawing/2014/main" id="{0A6A9D12-D78A-2BAC-54F4-86C389BA78E0}"/>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7" action="ppaction://hlinksldjump"/>
              </a:rPr>
              <a:t>Table of Contents</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61296" y="3534728"/>
            <a:ext cx="13765407" cy="3312793"/>
          </a:xfrm>
          <a:prstGeom prst="rect">
            <a:avLst/>
          </a:prstGeom>
        </p:spPr>
        <p:txBody>
          <a:bodyPr lIns="0" tIns="0" rIns="0" bIns="0" rtlCol="0" anchor="t">
            <a:spAutoFit/>
          </a:bodyPr>
          <a:lstStyle/>
          <a:p>
            <a:pPr algn="ctr">
              <a:lnSpc>
                <a:spcPts val="8639"/>
              </a:lnSpc>
            </a:pPr>
            <a:r>
              <a:rPr lang="en-US" sz="7999" dirty="0">
                <a:solidFill>
                  <a:srgbClr val="000000"/>
                </a:solidFill>
                <a:latin typeface="Oswald"/>
                <a:ea typeface="Oswald"/>
                <a:cs typeface="Oswald"/>
                <a:sym typeface="Oswald"/>
              </a:rPr>
              <a:t>ANONYMIZED REAL-LIFE EXAMPLES OF ALLYSHIP, MENTORSHIP, &amp; SPONSORSHIP RELATIONSHIPS</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1</a:t>
            </a:r>
          </a:p>
        </p:txBody>
      </p:sp>
      <p:sp>
        <p:nvSpPr>
          <p:cNvPr id="3" name="TextBox 3"/>
          <p:cNvSpPr txBox="1"/>
          <p:nvPr/>
        </p:nvSpPr>
        <p:spPr>
          <a:xfrm>
            <a:off x="1348740" y="2898458"/>
            <a:ext cx="15590520" cy="6679327"/>
          </a:xfrm>
          <a:prstGeom prst="rect">
            <a:avLst/>
          </a:prstGeom>
        </p:spPr>
        <p:txBody>
          <a:bodyPr lIns="0" tIns="0" rIns="0" bIns="0" rtlCol="0" anchor="t">
            <a:spAutoFit/>
          </a:bodyPr>
          <a:lstStyle/>
          <a:p>
            <a:pPr marL="656102" lvl="1" indent="-328051" algn="l">
              <a:lnSpc>
                <a:spcPts val="3132"/>
              </a:lnSpc>
              <a:buFont typeface="Arial"/>
              <a:buChar char="•"/>
            </a:pPr>
            <a:r>
              <a:rPr lang="en-US" sz="3625" dirty="0">
                <a:solidFill>
                  <a:srgbClr val="000000"/>
                </a:solidFill>
                <a:latin typeface="Glacial Indifference"/>
                <a:ea typeface="Glacial Indifference"/>
                <a:cs typeface="Glacial Indifference"/>
                <a:sym typeface="Glacial Indifference"/>
              </a:rPr>
              <a:t>One of the best and most fruitful mentor-mentee relationships I had was with my mentor at my first law firm. I had recently decided to leave my career as an engineer and work in patent prosecution. While my mentor has been a partner at the law firm for more than 20 years, he formally never mentored anyone. Therefore, he was quite apprehensive about whether he could mentor me properly. From the beginning, I treated that relationship as a two-way street that would be beneficial to both of us (it was a trick I learned from my engineering days). This approach allowed us to leverage each other's strengths and knowledge, creating a symbiotic relationship. For example, my strength is understanding complicated technology quickly and describing the technology in a way that a non-expert could understand. My mentor's strength was his decades of experience in patent drafting and prosecution. I would simplify technically complicated innovations to a level my mentor would understand, and he would train me on how to turn the innovations into patent claims and, ultimately, a full patent application. I credit our successful mentor-mentee relationship to this two-way street approach.</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2</a:t>
            </a:r>
          </a:p>
        </p:txBody>
      </p:sp>
      <p:sp>
        <p:nvSpPr>
          <p:cNvPr id="3" name="TextBox 3"/>
          <p:cNvSpPr txBox="1"/>
          <p:nvPr/>
        </p:nvSpPr>
        <p:spPr>
          <a:xfrm>
            <a:off x="1348740" y="2822258"/>
            <a:ext cx="15590520" cy="63124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I have a mentor but we do not have a sponsor-sponsoree relationship. In fact, there were times in the past when I was upset when I saw him sponsoring others for projects and marketing opportunities and not even considering me. However, while he didn’t act as my sponsor, he mentored and pushed me in such a way that made me come out of my shell and be a fearless attorney who would seek opportunities on her own. There were countless times that I walked into his office with new marketing ideas and asked him whether I was crazy to pursue these avenues. He would always listen to my ideas, help tweak them, and encourage me to pursue them.</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3</a:t>
            </a:r>
          </a:p>
        </p:txBody>
      </p:sp>
      <p:sp>
        <p:nvSpPr>
          <p:cNvPr id="3" name="TextBox 3"/>
          <p:cNvSpPr txBox="1"/>
          <p:nvPr/>
        </p:nvSpPr>
        <p:spPr>
          <a:xfrm>
            <a:off x="1348740" y="2822258"/>
            <a:ext cx="15590520" cy="51694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When I faced an accusation of being self-promoting, my mentor defended me, recognizing that my tenacity stemmed from my dedication to the organization. This act of standing up for me was a clear demonstration of allyship.</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Additionally, when I was deeply affected by the experience, he was the first person I turned to. His support and advocacy highlighted the importance of having someone who believes in you, exemplifying the role of a sponsor.</a:t>
            </a: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4</a:t>
            </a:r>
          </a:p>
        </p:txBody>
      </p:sp>
      <p:sp>
        <p:nvSpPr>
          <p:cNvPr id="3" name="TextBox 3"/>
          <p:cNvSpPr txBox="1"/>
          <p:nvPr/>
        </p:nvSpPr>
        <p:spPr>
          <a:xfrm>
            <a:off x="1348740" y="2822258"/>
            <a:ext cx="15590520" cy="45979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I had a mentor who seemed really nice and helpful for a while during my career. He was supportive and practical in his advice. Then one day I shared something with him in confidence thinking that we had an established relationship of trust and I was safe but he ended up weaponizing what I shared with him against me. This really ended up hurting my position within the organization. So, what I learned from this relationship is you can’t fully trust anyone. This is an unfortunate reality.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5</a:t>
            </a:r>
          </a:p>
        </p:txBody>
      </p:sp>
      <p:sp>
        <p:nvSpPr>
          <p:cNvPr id="3" name="TextBox 3"/>
          <p:cNvSpPr txBox="1"/>
          <p:nvPr/>
        </p:nvSpPr>
        <p:spPr>
          <a:xfrm>
            <a:off x="1348740" y="2898458"/>
            <a:ext cx="15590520" cy="6335908"/>
          </a:xfrm>
          <a:prstGeom prst="rect">
            <a:avLst/>
          </a:prstGeom>
        </p:spPr>
        <p:txBody>
          <a:bodyPr lIns="0" tIns="0" rIns="0" bIns="0" rtlCol="0" anchor="t">
            <a:spAutoFit/>
          </a:bodyPr>
          <a:lstStyle/>
          <a:p>
            <a:pPr marL="694299" lvl="1" indent="-347150" algn="l">
              <a:lnSpc>
                <a:spcPts val="3314"/>
              </a:lnSpc>
              <a:buFont typeface="Arial"/>
              <a:buChar char="•"/>
            </a:pPr>
            <a:r>
              <a:rPr lang="en-US" sz="3836" dirty="0">
                <a:solidFill>
                  <a:srgbClr val="000000"/>
                </a:solidFill>
                <a:latin typeface="Glacial Indifference"/>
                <a:ea typeface="Glacial Indifference"/>
                <a:cs typeface="Glacial Indifference"/>
                <a:sym typeface="Glacial Indifference"/>
              </a:rPr>
              <a:t>I have had numerous champions in my life.  One nominated me for a major award.  Several encouraged me to come meet with their in-house team, and how the team works.  Two pulled me aside after failed Requests for Proposal (RFP), including one who was willing to speak with the Chief Operating Officer and I as to what went wrong in the RFP for work; in both instances the failures were due to another person present at the RFP; however,  absent having someone tell me “what happened” and the organizations view, I would have continued to doubt my own ability to do an RFP.  Having individuals pull me aside and explain what happened, or even give me a do-over the failed RFPs helped me to reestablish some eroded self-esteem.  Importantly, both lessons taught me to trust my ability to do an RFP more and my gut reactions.  This also taught me to “be me” and not try and cast perceptions of what I think others desire.</a:t>
            </a:r>
          </a:p>
          <a:p>
            <a:pPr marL="694299" lvl="1" indent="-347150" algn="l">
              <a:lnSpc>
                <a:spcPts val="3314"/>
              </a:lnSpc>
            </a:pPr>
            <a:endParaRPr lang="en-US" sz="3836"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86FBE-393F-E955-F694-93787ADEA2F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4426194-F9E4-26BA-087C-C65563854844}"/>
              </a:ext>
            </a:extLst>
          </p:cNvPr>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WHO IS THE BENEFICIARY OF AN ALLY* ?</a:t>
            </a:r>
          </a:p>
        </p:txBody>
      </p:sp>
      <p:sp>
        <p:nvSpPr>
          <p:cNvPr id="3" name="TextBox 3">
            <a:extLst>
              <a:ext uri="{FF2B5EF4-FFF2-40B4-BE49-F238E27FC236}">
                <a16:creationId xmlns:a16="http://schemas.microsoft.com/office/drawing/2014/main" id="{292F1DE3-0B09-966F-448B-F7E0C49C88DA}"/>
              </a:ext>
            </a:extLst>
          </p:cNvPr>
          <p:cNvSpPr txBox="1"/>
          <p:nvPr/>
        </p:nvSpPr>
        <p:spPr>
          <a:xfrm>
            <a:off x="1348740" y="2888933"/>
            <a:ext cx="15590520" cy="3964227"/>
          </a:xfrm>
          <a:prstGeom prst="rect">
            <a:avLst/>
          </a:prstGeom>
        </p:spPr>
        <p:txBody>
          <a:bodyPr lIns="0" tIns="0" rIns="0" bIns="0" rtlCol="0" anchor="t">
            <a:spAutoFit/>
          </a:bodyPr>
          <a:lstStyle/>
          <a:p>
            <a:pPr algn="l">
              <a:lnSpc>
                <a:spcPts val="4082"/>
              </a:lnSpc>
            </a:pPr>
            <a:r>
              <a:rPr lang="en-US" sz="3884" dirty="0">
                <a:solidFill>
                  <a:srgbClr val="000000"/>
                </a:solidFill>
                <a:latin typeface="Glacial Indifference"/>
                <a:sym typeface="Oswald"/>
              </a:rPr>
              <a:t>Definition: </a:t>
            </a:r>
            <a:r>
              <a:rPr lang="en-US" sz="3884" dirty="0">
                <a:solidFill>
                  <a:srgbClr val="000000"/>
                </a:solidFill>
                <a:latin typeface="Glacial Indifference"/>
              </a:rPr>
              <a:t>The beneficiary of an ally is an individual or group that receives support, advocacy, and solidarity from an ally, particularly in contexts where they face challenges such as marginalization, underrepresentation, or discrimination. The ally uses their position, privilege, or influence to help create a more equitable and inclusive environment for the beneficiary.</a:t>
            </a:r>
          </a:p>
          <a:p>
            <a:pPr algn="l">
              <a:lnSpc>
                <a:spcPts val="4082"/>
              </a:lnSpc>
            </a:pPr>
            <a:endParaRPr lang="en-US" sz="4200" spc="651" dirty="0">
              <a:solidFill>
                <a:srgbClr val="000000"/>
              </a:solidFill>
              <a:latin typeface="Oswald"/>
              <a:ea typeface="Oswald"/>
              <a:cs typeface="Oswald"/>
              <a:sym typeface="Oswald"/>
            </a:endParaRPr>
          </a:p>
          <a:p>
            <a:pPr algn="l">
              <a:lnSpc>
                <a:spcPts val="2187"/>
              </a:lnSpc>
            </a:pPr>
            <a:r>
              <a:rPr lang="en-US" sz="2250" dirty="0">
                <a:solidFill>
                  <a:srgbClr val="000000"/>
                </a:solidFill>
                <a:latin typeface="Glacial Indifference"/>
                <a:ea typeface="Glacial Indifference"/>
                <a:cs typeface="Glacial Indifference"/>
                <a:sym typeface="Glacial Indifference"/>
              </a:rPr>
              <a:t>*OpenAI. (2024). ChatGPT(Nov 29) [largelanguage model]</a:t>
            </a:r>
          </a:p>
        </p:txBody>
      </p:sp>
    </p:spTree>
    <p:extLst>
      <p:ext uri="{BB962C8B-B14F-4D97-AF65-F5344CB8AC3E}">
        <p14:creationId xmlns:p14="http://schemas.microsoft.com/office/powerpoint/2010/main" val="36393565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6</a:t>
            </a:r>
          </a:p>
        </p:txBody>
      </p:sp>
      <p:sp>
        <p:nvSpPr>
          <p:cNvPr id="3" name="TextBox 3"/>
          <p:cNvSpPr txBox="1"/>
          <p:nvPr/>
        </p:nvSpPr>
        <p:spPr>
          <a:xfrm>
            <a:off x="1348740" y="2812733"/>
            <a:ext cx="15590520" cy="6004408"/>
          </a:xfrm>
          <a:prstGeom prst="rect">
            <a:avLst/>
          </a:prstGeom>
        </p:spPr>
        <p:txBody>
          <a:bodyPr lIns="0" tIns="0" rIns="0" bIns="0" rtlCol="0" anchor="t">
            <a:spAutoFit/>
          </a:bodyPr>
          <a:lstStyle/>
          <a:p>
            <a:pPr marL="722090" lvl="1" indent="-361045" algn="l">
              <a:lnSpc>
                <a:spcPts val="4309"/>
              </a:lnSpc>
              <a:buFont typeface="Arial"/>
              <a:buChar char="•"/>
            </a:pPr>
            <a:r>
              <a:rPr lang="en-US" sz="3990" dirty="0">
                <a:solidFill>
                  <a:srgbClr val="000000"/>
                </a:solidFill>
                <a:latin typeface="Glacial Indifference"/>
                <a:ea typeface="Glacial Indifference"/>
                <a:cs typeface="Glacial Indifference"/>
                <a:sym typeface="Glacial Indifference"/>
              </a:rPr>
              <a:t>While still an associate, I had a notable woman partner push me forward to go to AIPLA meetings and work my way up in leadership.  This was despite male partners in the firm being annoyed that “an associate” was attending AIPLA Mid-winter meetings, which at that time was considered a “junket.”   Because of her initial help in supporting me within the firm to attend the meetings, I eventually rose to be Vice Chair and Chairperson of the Women’s Committee, Vice Chairperson of the Biotechnology Committee, and on the Board of Directors, including as Secretary of AIPLA.</a:t>
            </a:r>
          </a:p>
          <a:p>
            <a:pPr marL="722090" lvl="1" indent="-361045" algn="l">
              <a:lnSpc>
                <a:spcPts val="4309"/>
              </a:lnSpc>
            </a:pPr>
            <a:endParaRPr lang="en-US" sz="3990" dirty="0">
              <a:solidFill>
                <a:srgbClr val="000000"/>
              </a:solidFill>
              <a:latin typeface="Glacial Indifference"/>
              <a:ea typeface="Glacial Indifference"/>
              <a:cs typeface="Glacial Indifference"/>
              <a:sym typeface="Glacial Indifference"/>
            </a:endParaRPr>
          </a:p>
          <a:p>
            <a:pPr marL="722090" lvl="1" indent="-361045" algn="l">
              <a:lnSpc>
                <a:spcPts val="4309"/>
              </a:lnSpc>
            </a:pPr>
            <a:endParaRPr lang="en-US" sz="399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7</a:t>
            </a:r>
          </a:p>
        </p:txBody>
      </p:sp>
      <p:sp>
        <p:nvSpPr>
          <p:cNvPr id="3" name="TextBox 3"/>
          <p:cNvSpPr txBox="1"/>
          <p:nvPr/>
        </p:nvSpPr>
        <p:spPr>
          <a:xfrm>
            <a:off x="1348740" y="2888933"/>
            <a:ext cx="15590520" cy="6356045"/>
          </a:xfrm>
          <a:prstGeom prst="rect">
            <a:avLst/>
          </a:prstGeom>
        </p:spPr>
        <p:txBody>
          <a:bodyPr lIns="0" tIns="0" rIns="0" bIns="0" rtlCol="0" anchor="t">
            <a:spAutoFit/>
          </a:bodyPr>
          <a:lstStyle/>
          <a:p>
            <a:pPr marL="618113" lvl="1" indent="-309057" algn="l">
              <a:lnSpc>
                <a:spcPts val="2950"/>
              </a:lnSpc>
              <a:buFont typeface="Arial"/>
              <a:buChar char="•"/>
            </a:pPr>
            <a:r>
              <a:rPr lang="en-US" sz="3415" dirty="0">
                <a:solidFill>
                  <a:srgbClr val="000000"/>
                </a:solidFill>
                <a:latin typeface="Glacial Indifference"/>
                <a:ea typeface="Glacial Indifference"/>
                <a:cs typeface="Glacial Indifference"/>
                <a:sym typeface="Glacial Indifference"/>
              </a:rPr>
              <a:t>Being an ally – this can be more difficult due to fear of supporting a person who for some reasons is being spotlighted in a negative fashion.  Law is not a psychologically safe environment wherein individuals fee empowered to help others.  We begin the adversarial system in law school against one another, and law firms do not seem to dissuade us from such adversariness.  For associates, being an ally can result in drawing the “negative” spotlight to oneself.  This is why a safe working environment that allows learning and curiosity is so important.  The fear of being thrown out of the pack is engrained in our primordial brain and endangering such membership for ethical reasons alone can seem very dangerous to one’s own self-preservation.  Even a family anecdote resulting in my grandfather being put in a concentration camp after witnessing a murder of a Jew on Kristallnacht as a detective and refusing to change his story demonstrates how difficult doing the ethical thing and being an ally can be.</a:t>
            </a:r>
          </a:p>
          <a:p>
            <a:pPr marL="618113" lvl="1" indent="-309057" algn="l">
              <a:lnSpc>
                <a:spcPts val="2950"/>
              </a:lnSpc>
            </a:pPr>
            <a:endParaRPr lang="en-US" sz="3415" dirty="0">
              <a:solidFill>
                <a:srgbClr val="000000"/>
              </a:solidFill>
              <a:latin typeface="Glacial Indifference"/>
              <a:ea typeface="Glacial Indifference"/>
              <a:cs typeface="Glacial Indifference"/>
              <a:sym typeface="Glacial Indifference"/>
            </a:endParaRPr>
          </a:p>
          <a:p>
            <a:pPr marL="618113" lvl="1" indent="-309057" algn="l">
              <a:lnSpc>
                <a:spcPts val="2950"/>
              </a:lnSpc>
            </a:pPr>
            <a:endParaRPr lang="en-US" sz="3415" dirty="0">
              <a:solidFill>
                <a:srgbClr val="000000"/>
              </a:solidFill>
              <a:latin typeface="Glacial Indifference"/>
              <a:ea typeface="Glacial Indifference"/>
              <a:cs typeface="Glacial Indifference"/>
              <a:sym typeface="Glacial Indifference"/>
            </a:endParaRPr>
          </a:p>
          <a:p>
            <a:pPr marL="618113" lvl="1" indent="-309057" algn="l">
              <a:lnSpc>
                <a:spcPts val="2950"/>
              </a:lnSpc>
            </a:pPr>
            <a:endParaRPr lang="en-US" sz="3415"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8</a:t>
            </a:r>
          </a:p>
        </p:txBody>
      </p:sp>
      <p:sp>
        <p:nvSpPr>
          <p:cNvPr id="3" name="TextBox 3"/>
          <p:cNvSpPr txBox="1"/>
          <p:nvPr/>
        </p:nvSpPr>
        <p:spPr>
          <a:xfrm>
            <a:off x="1348740" y="2869883"/>
            <a:ext cx="15590520" cy="6011265"/>
          </a:xfrm>
          <a:prstGeom prst="rect">
            <a:avLst/>
          </a:prstGeom>
        </p:spPr>
        <p:txBody>
          <a:bodyPr lIns="0" tIns="0" rIns="0" bIns="0" rtlCol="0" anchor="t">
            <a:spAutoFit/>
          </a:bodyPr>
          <a:lstStyle/>
          <a:p>
            <a:pPr algn="l">
              <a:lnSpc>
                <a:spcPts val="2527"/>
              </a:lnSpc>
            </a:pPr>
            <a:r>
              <a:rPr lang="en-US" sz="2924" dirty="0">
                <a:solidFill>
                  <a:srgbClr val="000000"/>
                </a:solidFill>
                <a:latin typeface="Glacial Indifference"/>
                <a:ea typeface="Glacial Indifference"/>
                <a:cs typeface="Glacial Indifference"/>
                <a:sym typeface="Glacial Indifference"/>
              </a:rPr>
              <a:t>When I was newly qualified, a senior and experienced paralegal doubted whether I knew what I was doing and went over my head to my boss to figure out the best course of action on my files.</a:t>
            </a:r>
          </a:p>
          <a:p>
            <a:pPr algn="l">
              <a:lnSpc>
                <a:spcPts val="2527"/>
              </a:lnSpc>
            </a:pPr>
            <a:endParaRPr lang="en-US" sz="2924" dirty="0">
              <a:solidFill>
                <a:srgbClr val="000000"/>
              </a:solidFill>
              <a:latin typeface="Glacial Indifference"/>
              <a:ea typeface="Glacial Indifference"/>
              <a:cs typeface="Glacial Indifference"/>
              <a:sym typeface="Glacial Indifference"/>
            </a:endParaRPr>
          </a:p>
          <a:p>
            <a:pPr algn="l">
              <a:lnSpc>
                <a:spcPts val="2527"/>
              </a:lnSpc>
            </a:pPr>
            <a:r>
              <a:rPr lang="en-US" sz="2924" dirty="0">
                <a:solidFill>
                  <a:srgbClr val="000000"/>
                </a:solidFill>
                <a:latin typeface="Glacial Indifference"/>
                <a:ea typeface="Glacial Indifference"/>
                <a:cs typeface="Glacial Indifference"/>
                <a:sym typeface="Glacial Indifference"/>
              </a:rPr>
              <a:t>Since we are both women, my boss, who was also my assigned mentor, assumed there was a gender issue, and since my boss is a man, was apparently unwilling to or perhaps thought he was incapable of helping me navigate it. In a show of poor mentorship, he instead referred me to an external (female) mentor with whom I also had an assigned mentorship relationship through a professional network. This shocked and surprised me, since I had not read gender into the situation at all, but rather inexperience on my part of navigating professional dynamics. The referral outside the organization made me doubt whether I had a mentor and allies I could really trust and learn from, or if responsibility for my growth would always be shunted outside the organization because I am a woman.</a:t>
            </a:r>
          </a:p>
          <a:p>
            <a:pPr algn="l">
              <a:lnSpc>
                <a:spcPts val="2527"/>
              </a:lnSpc>
            </a:pPr>
            <a:endParaRPr lang="en-US" sz="2924" dirty="0">
              <a:solidFill>
                <a:srgbClr val="000000"/>
              </a:solidFill>
              <a:latin typeface="Glacial Indifference"/>
              <a:ea typeface="Glacial Indifference"/>
              <a:cs typeface="Glacial Indifference"/>
              <a:sym typeface="Glacial Indifference"/>
            </a:endParaRPr>
          </a:p>
          <a:p>
            <a:pPr algn="l">
              <a:lnSpc>
                <a:spcPts val="2527"/>
              </a:lnSpc>
            </a:pPr>
            <a:r>
              <a:rPr lang="en-US" sz="2924" dirty="0">
                <a:solidFill>
                  <a:srgbClr val="000000"/>
                </a:solidFill>
                <a:latin typeface="Glacial Indifference"/>
                <a:ea typeface="Glacial Indifference"/>
                <a:cs typeface="Glacial Indifference"/>
                <a:sym typeface="Glacial Indifference"/>
              </a:rPr>
              <a:t>Luckily, I also talked to two peers and another more senior professional, two of whom were male, with whom I had good relationships. They were able to help me walk through different options for constructively communicating with the paralegal and navigating that professional dynamic. They acted as great mentors,  providing me with advice and guidance, but also allowing me some space to work through this on my own, as well as considering my preferences and personal and professional identity in responding to the situation.</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9</a:t>
            </a:r>
          </a:p>
        </p:txBody>
      </p:sp>
      <p:sp>
        <p:nvSpPr>
          <p:cNvPr id="3" name="TextBox 3"/>
          <p:cNvSpPr txBox="1"/>
          <p:nvPr/>
        </p:nvSpPr>
        <p:spPr>
          <a:xfrm>
            <a:off x="1348740" y="2898458"/>
            <a:ext cx="15590520" cy="5898260"/>
          </a:xfrm>
          <a:prstGeom prst="rect">
            <a:avLst/>
          </a:prstGeom>
        </p:spPr>
        <p:txBody>
          <a:bodyPr lIns="0" tIns="0" rIns="0" bIns="0" rtlCol="0" anchor="t">
            <a:spAutoFit/>
          </a:bodyPr>
          <a:lstStyle/>
          <a:p>
            <a:pPr marL="782632" lvl="1" indent="-391316" algn="l">
              <a:lnSpc>
                <a:spcPts val="3131"/>
              </a:lnSpc>
              <a:buFont typeface="Arial"/>
              <a:buChar char="•"/>
            </a:pPr>
            <a:r>
              <a:rPr lang="en-US" sz="3624" dirty="0">
                <a:solidFill>
                  <a:srgbClr val="000000"/>
                </a:solidFill>
                <a:latin typeface="Glacial Indifference"/>
                <a:ea typeface="Glacial Indifference"/>
                <a:cs typeface="Glacial Indifference"/>
                <a:sym typeface="Glacial Indifference"/>
              </a:rPr>
              <a:t>I had a mentee who was just starting out in her career in the patent legal field. We had been paired together through a non-profit program. My mentee was really quiet and introverted. That was perfectly fine. But when we would get on our scheduled calls together, she would have no questions for me. She would just show up and then be silent. I did my best through several initial calls to direct the conversations as best as I could and ask her as many questions as I could. However, after several such calls, I was out of questions and ideas to drive conversations between us. Every call thereafter, I’d ask her if she had any questions for me or if I could help her with anything but she’d reply with a simple “no.” After one such call, she stopped joining the calls with no heads up to me. </a:t>
            </a:r>
          </a:p>
          <a:p>
            <a:pPr marL="782632" lvl="1" indent="-391316" algn="l">
              <a:lnSpc>
                <a:spcPts val="3131"/>
              </a:lnSpc>
              <a:buFont typeface="Arial"/>
              <a:buChar char="•"/>
            </a:pPr>
            <a:r>
              <a:rPr lang="en-US" sz="3624" dirty="0">
                <a:solidFill>
                  <a:srgbClr val="000000"/>
                </a:solidFill>
                <a:latin typeface="Glacial Indifference"/>
                <a:ea typeface="Glacial Indifference"/>
                <a:cs typeface="Glacial Indifference"/>
                <a:sym typeface="Glacial Indifference"/>
              </a:rPr>
              <a:t>Looking back, I am not sure if there was anything else I could have done to have improved our experience. My key takeaway from this experience was that a mentee has to help drive the mentor/mentee relationship and actively participate by asking for advice or help.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EXAMPLE 10</a:t>
            </a:r>
          </a:p>
        </p:txBody>
      </p:sp>
      <p:sp>
        <p:nvSpPr>
          <p:cNvPr id="3" name="TextBox 3"/>
          <p:cNvSpPr txBox="1"/>
          <p:nvPr/>
        </p:nvSpPr>
        <p:spPr>
          <a:xfrm>
            <a:off x="1348740" y="2898458"/>
            <a:ext cx="15590520" cy="5507735"/>
          </a:xfrm>
          <a:prstGeom prst="rect">
            <a:avLst/>
          </a:prstGeom>
        </p:spPr>
        <p:txBody>
          <a:bodyPr lIns="0" tIns="0" rIns="0" bIns="0" rtlCol="0" anchor="t">
            <a:spAutoFit/>
          </a:bodyPr>
          <a:lstStyle/>
          <a:p>
            <a:pPr marL="782632" lvl="1" indent="-391316" algn="l">
              <a:lnSpc>
                <a:spcPts val="3131"/>
              </a:lnSpc>
              <a:buFont typeface="Arial"/>
              <a:buChar char="•"/>
            </a:pPr>
            <a:r>
              <a:rPr lang="en-US" sz="3624" dirty="0">
                <a:solidFill>
                  <a:srgbClr val="000000"/>
                </a:solidFill>
                <a:latin typeface="Glacial Indifference"/>
                <a:ea typeface="Glacial Indifference"/>
                <a:cs typeface="Glacial Indifference"/>
                <a:sym typeface="Glacial Indifference"/>
              </a:rPr>
              <a:t>I have never had a sponsor in my career. I have had the good fortune to have a few allies and a couple of mentors but not a single sponsor in my fairly long career. However, I do know of a peer with the same amount of experience as I who is now in a very senior legal role in a Fortune 100 company because she had a sponsor championing her from the day she joined the company all the way to her advancement to the top. She told me about her experience once and shared how some of her colleagues were frustrated that they had not received the same opportunities that she had received and she shared that she found that to be a difficult topic to navigate. I have no doubt that she is very qualified for the role she holds right now but so are many other individuals. She got to where she did in a steady trajectory because of her sponsor, who was the head of her legal organization in that company. Sometimes I envy her. Where could I have gotten to if I ever had a sponsor?  </a:t>
            </a:r>
          </a:p>
        </p:txBody>
      </p:sp>
      <p:sp>
        <p:nvSpPr>
          <p:cNvPr id="4" name="TextBox 3">
            <a:extLst>
              <a:ext uri="{FF2B5EF4-FFF2-40B4-BE49-F238E27FC236}">
                <a16:creationId xmlns:a16="http://schemas.microsoft.com/office/drawing/2014/main" id="{15E0E0E7-D21A-6999-DE0D-2B056300F2F8}"/>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71313" y="4630103"/>
            <a:ext cx="8345375" cy="1122043"/>
          </a:xfrm>
          <a:prstGeom prst="rect">
            <a:avLst/>
          </a:prstGeom>
        </p:spPr>
        <p:txBody>
          <a:bodyPr lIns="0" tIns="0" rIns="0" bIns="0" rtlCol="0" anchor="t">
            <a:spAutoFit/>
          </a:bodyPr>
          <a:lstStyle/>
          <a:p>
            <a:pPr algn="l">
              <a:lnSpc>
                <a:spcPts val="8639"/>
              </a:lnSpc>
            </a:pPr>
            <a:r>
              <a:rPr lang="en-US" sz="7999" dirty="0">
                <a:solidFill>
                  <a:srgbClr val="000000"/>
                </a:solidFill>
                <a:latin typeface="Oswald"/>
                <a:ea typeface="Oswald"/>
                <a:cs typeface="Oswald"/>
                <a:sym typeface="Oswald"/>
              </a:rPr>
              <a:t>EXECUTIVE SUMMARY</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48852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EXECUTIVE SUMMARY - ALLYSHIP</a:t>
            </a:r>
          </a:p>
        </p:txBody>
      </p:sp>
      <p:sp>
        <p:nvSpPr>
          <p:cNvPr id="3" name="TextBox 3"/>
          <p:cNvSpPr txBox="1"/>
          <p:nvPr/>
        </p:nvSpPr>
        <p:spPr>
          <a:xfrm>
            <a:off x="1348740" y="1964454"/>
            <a:ext cx="15590520" cy="5353050"/>
          </a:xfrm>
          <a:prstGeom prst="rect">
            <a:avLst/>
          </a:prstGeom>
        </p:spPr>
        <p:txBody>
          <a:bodyPr lIns="0" tIns="0" rIns="0" bIns="0" rtlCol="0" anchor="t">
            <a:spAutoFit/>
          </a:bodyPr>
          <a:lstStyle/>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Definition: Actively supports and advocates for individuals or groups, especially those marginalized.</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Role: Promotes inclusivity, challenges biases, and leverages privilege to drive systemic and cultural changes.</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Relationship: Peer-based, non-transactional, requiring continuous action and advocacy.</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Impact:</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Fosters belonging and collaboration.</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Enhances organizational culture and innovation.</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Drives professional and personal growth through advocacy and systemic change.</a:t>
            </a:r>
          </a:p>
          <a:p>
            <a:pPr marL="579118" lvl="1" indent="-289559" algn="l">
              <a:lnSpc>
                <a:spcPts val="3839"/>
              </a:lnSpc>
            </a:pPr>
            <a:endParaRPr lang="en-US" sz="31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9475"/>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EXECUTIVE SUMMARY - MENTORSHIP</a:t>
            </a:r>
          </a:p>
        </p:txBody>
      </p:sp>
      <p:sp>
        <p:nvSpPr>
          <p:cNvPr id="3" name="TextBox 3"/>
          <p:cNvSpPr txBox="1"/>
          <p:nvPr/>
        </p:nvSpPr>
        <p:spPr>
          <a:xfrm>
            <a:off x="1028700" y="2055058"/>
            <a:ext cx="15590520" cy="4381500"/>
          </a:xfrm>
          <a:prstGeom prst="rect">
            <a:avLst/>
          </a:prstGeom>
        </p:spPr>
        <p:txBody>
          <a:bodyPr lIns="0" tIns="0" rIns="0" bIns="0" rtlCol="0" anchor="t">
            <a:spAutoFit/>
          </a:bodyPr>
          <a:lstStyle/>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Definition: Provides guidance, support, and knowledge-sharing for personal and professional growth.</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Role: Focuses on skill-building, goal setting, and career navigation.</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Relationship: Often long-term and developmental, built on trust.</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Impact:</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Accelerates skill development and career growth.</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Builds confidence and clarity in career progression.</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Strengthens interpersonal skills and mutual learning.</a:t>
            </a:r>
          </a:p>
          <a:p>
            <a:pPr marL="579118" lvl="1" indent="-289559" algn="l">
              <a:lnSpc>
                <a:spcPts val="3839"/>
              </a:lnSpc>
            </a:pPr>
            <a:endParaRPr lang="en-US" sz="31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70088"/>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EXECUTIVE SUMMARY - SPONSORSHIP</a:t>
            </a:r>
          </a:p>
        </p:txBody>
      </p:sp>
      <p:sp>
        <p:nvSpPr>
          <p:cNvPr id="3" name="TextBox 3"/>
          <p:cNvSpPr txBox="1"/>
          <p:nvPr/>
        </p:nvSpPr>
        <p:spPr>
          <a:xfrm>
            <a:off x="1028700" y="1999751"/>
            <a:ext cx="15590520" cy="4381500"/>
          </a:xfrm>
          <a:prstGeom prst="rect">
            <a:avLst/>
          </a:prstGeom>
        </p:spPr>
        <p:txBody>
          <a:bodyPr lIns="0" tIns="0" rIns="0" bIns="0" rtlCol="0" anchor="t">
            <a:spAutoFit/>
          </a:bodyPr>
          <a:lstStyle/>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Definition: Actively promotes career advancement by leveraging influence and networks.</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Role: Endorses protégés for key opportunities and leadership positions.</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Relationship: Strategic and transactional, focusing on visibility and career mobility.</a:t>
            </a:r>
          </a:p>
          <a:p>
            <a:pPr marL="579118" lvl="1" indent="-289559"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Impact:</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Opens access to leadership and high-visibility opportunities.</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Breaks systemic barriers, such as glass ceilings, for underrepresented groups.</a:t>
            </a:r>
          </a:p>
          <a:p>
            <a:pPr marL="1381755" lvl="2" indent="-460585" algn="l">
              <a:lnSpc>
                <a:spcPts val="3839"/>
              </a:lnSpc>
              <a:buFont typeface="Arial"/>
              <a:buChar char="⚬"/>
            </a:pPr>
            <a:r>
              <a:rPr lang="en-US" sz="3199" dirty="0">
                <a:solidFill>
                  <a:srgbClr val="000000"/>
                </a:solidFill>
                <a:latin typeface="Glacial Indifference"/>
                <a:ea typeface="Glacial Indifference"/>
                <a:cs typeface="Glacial Indifference"/>
                <a:sym typeface="Glacial Indifference"/>
              </a:rPr>
              <a:t>Enhances different viewpoints in leadership and decision-making.</a:t>
            </a:r>
          </a:p>
          <a:p>
            <a:pPr marL="579118" lvl="1" indent="-289559" algn="l">
              <a:lnSpc>
                <a:spcPts val="3839"/>
              </a:lnSpc>
            </a:pPr>
            <a:endParaRPr lang="en-US" sz="31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0217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EXECUTIVE SUMMARY – KEY TAKEAWAYS</a:t>
            </a:r>
          </a:p>
        </p:txBody>
      </p:sp>
      <p:sp>
        <p:nvSpPr>
          <p:cNvPr id="3" name="TextBox 3"/>
          <p:cNvSpPr txBox="1"/>
          <p:nvPr/>
        </p:nvSpPr>
        <p:spPr>
          <a:xfrm>
            <a:off x="1028700" y="2379799"/>
            <a:ext cx="15590520" cy="6976269"/>
          </a:xfrm>
          <a:prstGeom prst="rect">
            <a:avLst/>
          </a:prstGeom>
        </p:spPr>
        <p:txBody>
          <a:bodyPr lIns="0" tIns="0" rIns="0" bIns="0" rtlCol="0" anchor="t">
            <a:spAutoFit/>
          </a:bodyPr>
          <a:lstStyle/>
          <a:p>
            <a:pPr marL="775476" lvl="1" indent="-387738" algn="l">
              <a:lnSpc>
                <a:spcPts val="4327"/>
              </a:lnSpc>
              <a:buFont typeface="Arial"/>
              <a:buChar char="•"/>
            </a:pPr>
            <a:r>
              <a:rPr lang="en-US" sz="4284" spc="664" dirty="0">
                <a:solidFill>
                  <a:srgbClr val="000000"/>
                </a:solidFill>
                <a:latin typeface="Oswald"/>
                <a:ea typeface="Oswald"/>
                <a:cs typeface="Oswald"/>
                <a:sym typeface="Oswald"/>
              </a:rPr>
              <a:t>Intersectional and Cultural Nuances</a:t>
            </a:r>
          </a:p>
          <a:p>
            <a:pPr marL="775476" lvl="1" indent="-387738" algn="l">
              <a:lnSpc>
                <a:spcPts val="4327"/>
              </a:lnSpc>
              <a:buFont typeface="Arial"/>
              <a:buChar char="•"/>
            </a:pPr>
            <a:r>
              <a:rPr lang="en-US" sz="4284" dirty="0">
                <a:solidFill>
                  <a:srgbClr val="000000"/>
                </a:solidFill>
                <a:latin typeface="Glacial Indifference"/>
                <a:ea typeface="Glacial Indifference"/>
                <a:cs typeface="Glacial Indifference"/>
                <a:sym typeface="Glacial Indifference"/>
              </a:rPr>
              <a:t>Allyship, mentorship, and sponsorship vary across cultural, racial, gender, and neurodiverse contexts.</a:t>
            </a:r>
          </a:p>
          <a:p>
            <a:pPr marL="775476" lvl="1" indent="-387738" algn="l">
              <a:lnSpc>
                <a:spcPts val="4327"/>
              </a:lnSpc>
              <a:buFont typeface="Arial"/>
              <a:buChar char="•"/>
            </a:pPr>
            <a:r>
              <a:rPr lang="en-US" sz="4284" dirty="0">
                <a:solidFill>
                  <a:srgbClr val="000000"/>
                </a:solidFill>
                <a:latin typeface="Glacial Indifference"/>
                <a:ea typeface="Glacial Indifference"/>
                <a:cs typeface="Glacial Indifference"/>
                <a:sym typeface="Glacial Indifference"/>
              </a:rPr>
              <a:t>Tailored approaches recognizing individuality and intersectionality foster authenticity and effectiveness.</a:t>
            </a:r>
          </a:p>
          <a:p>
            <a:pPr marL="775476" lvl="1" indent="-387738" algn="l">
              <a:lnSpc>
                <a:spcPts val="4327"/>
              </a:lnSpc>
              <a:buFont typeface="Arial"/>
              <a:buChar char="•"/>
            </a:pPr>
            <a:r>
              <a:rPr lang="en-US" sz="4284" dirty="0">
                <a:solidFill>
                  <a:srgbClr val="000000"/>
                </a:solidFill>
                <a:latin typeface="Glacial Indifference"/>
                <a:ea typeface="Glacial Indifference"/>
                <a:cs typeface="Glacial Indifference"/>
                <a:sym typeface="Glacial Indifference"/>
              </a:rPr>
              <a:t>Cross-cultural mentorship and sponsorship enhance different views but require cultural competence to address biases.</a:t>
            </a:r>
          </a:p>
          <a:p>
            <a:pPr marL="775476" lvl="1" indent="-387738" algn="l">
              <a:lnSpc>
                <a:spcPts val="4327"/>
              </a:lnSpc>
              <a:buFont typeface="Arial"/>
              <a:buChar char="•"/>
            </a:pPr>
            <a:r>
              <a:rPr lang="en-US" sz="4284" spc="664" dirty="0">
                <a:solidFill>
                  <a:srgbClr val="000000"/>
                </a:solidFill>
                <a:latin typeface="Oswald"/>
                <a:ea typeface="Oswald"/>
                <a:cs typeface="Oswald"/>
                <a:sym typeface="Oswald"/>
              </a:rPr>
              <a:t>Strategic Benefits</a:t>
            </a:r>
          </a:p>
          <a:p>
            <a:pPr marL="775476" lvl="1" indent="-387738" algn="l">
              <a:lnSpc>
                <a:spcPts val="4327"/>
              </a:lnSpc>
              <a:buFont typeface="Arial"/>
              <a:buChar char="•"/>
            </a:pPr>
            <a:r>
              <a:rPr lang="en-US" sz="4284" dirty="0">
                <a:solidFill>
                  <a:srgbClr val="000000"/>
                </a:solidFill>
                <a:latin typeface="Glacial Indifference"/>
                <a:ea typeface="Glacial Indifference"/>
                <a:cs typeface="Glacial Indifference"/>
                <a:sym typeface="Glacial Indifference"/>
              </a:rPr>
              <a:t>Integrating all three practices promotes a more inclusive workplace:</a:t>
            </a:r>
          </a:p>
          <a:p>
            <a:pPr marL="1443211" lvl="2" indent="-481070" algn="l">
              <a:lnSpc>
                <a:spcPts val="3767"/>
              </a:lnSpc>
              <a:buFont typeface="Arial"/>
              <a:buChar char="⚬"/>
            </a:pPr>
            <a:r>
              <a:rPr lang="en-US" sz="3729" dirty="0">
                <a:solidFill>
                  <a:srgbClr val="000000"/>
                </a:solidFill>
                <a:latin typeface="Glacial Indifference"/>
                <a:ea typeface="Glacial Indifference"/>
                <a:cs typeface="Glacial Indifference"/>
                <a:sym typeface="Glacial Indifference"/>
              </a:rPr>
              <a:t>Talent: Cultivates representation and inclusivity at all levels.</a:t>
            </a:r>
          </a:p>
          <a:p>
            <a:pPr marL="1443211" lvl="2" indent="-481070" algn="l">
              <a:lnSpc>
                <a:spcPts val="3767"/>
              </a:lnSpc>
              <a:buFont typeface="Arial"/>
              <a:buChar char="⚬"/>
            </a:pPr>
            <a:r>
              <a:rPr lang="en-US" sz="3729" dirty="0">
                <a:solidFill>
                  <a:srgbClr val="000000"/>
                </a:solidFill>
                <a:latin typeface="Glacial Indifference"/>
                <a:ea typeface="Glacial Indifference"/>
                <a:cs typeface="Glacial Indifference"/>
                <a:sym typeface="Glacial Indifference"/>
              </a:rPr>
              <a:t>Enhanced Engagement: Employees feel valued and motivated.</a:t>
            </a:r>
          </a:p>
          <a:p>
            <a:pPr marL="1443211" lvl="2" indent="-481070" algn="l">
              <a:lnSpc>
                <a:spcPts val="3767"/>
              </a:lnSpc>
              <a:buFont typeface="Arial"/>
              <a:buChar char="⚬"/>
            </a:pPr>
            <a:r>
              <a:rPr lang="en-US" sz="3729" dirty="0">
                <a:solidFill>
                  <a:srgbClr val="000000"/>
                </a:solidFill>
                <a:latin typeface="Glacial Indifference"/>
                <a:ea typeface="Glacial Indifference"/>
                <a:cs typeface="Glacial Indifference"/>
                <a:sym typeface="Glacial Indifference"/>
              </a:rPr>
              <a:t>Organizational Growth: Drives innovation and productivity.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682D-9C03-EC30-D2DE-1BF2A9392A8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76AF770-0AF6-2588-5DE9-081F1D7F1409}"/>
              </a:ext>
            </a:extLst>
          </p:cNvPr>
          <p:cNvSpPr txBox="1"/>
          <p:nvPr/>
        </p:nvSpPr>
        <p:spPr>
          <a:xfrm>
            <a:off x="1348740" y="673046"/>
            <a:ext cx="15590520" cy="1795363"/>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KEY DIFFERENCES BETWEEN A SPONSOR, MENTOR, &amp; ALLY*</a:t>
            </a:r>
          </a:p>
        </p:txBody>
      </p:sp>
      <p:graphicFrame>
        <p:nvGraphicFramePr>
          <p:cNvPr id="34" name="Table 33">
            <a:extLst>
              <a:ext uri="{FF2B5EF4-FFF2-40B4-BE49-F238E27FC236}">
                <a16:creationId xmlns:a16="http://schemas.microsoft.com/office/drawing/2014/main" id="{A6D0F46B-F4F8-A18E-807C-25631B141984}"/>
              </a:ext>
            </a:extLst>
          </p:cNvPr>
          <p:cNvGraphicFramePr>
            <a:graphicFrameLocks noGrp="1"/>
          </p:cNvGraphicFramePr>
          <p:nvPr>
            <p:extLst>
              <p:ext uri="{D42A27DB-BD31-4B8C-83A1-F6EECF244321}">
                <p14:modId xmlns:p14="http://schemas.microsoft.com/office/powerpoint/2010/main" val="2964521615"/>
              </p:ext>
            </p:extLst>
          </p:nvPr>
        </p:nvGraphicFramePr>
        <p:xfrm>
          <a:off x="1348740" y="2588524"/>
          <a:ext cx="15590519" cy="6830219"/>
        </p:xfrm>
        <a:graphic>
          <a:graphicData uri="http://schemas.openxmlformats.org/drawingml/2006/table">
            <a:tbl>
              <a:tblPr/>
              <a:tblGrid>
                <a:gridCol w="2080260">
                  <a:extLst>
                    <a:ext uri="{9D8B030D-6E8A-4147-A177-3AD203B41FA5}">
                      <a16:colId xmlns:a16="http://schemas.microsoft.com/office/drawing/2014/main" val="284559940"/>
                    </a:ext>
                  </a:extLst>
                </a:gridCol>
                <a:gridCol w="4555962">
                  <a:extLst>
                    <a:ext uri="{9D8B030D-6E8A-4147-A177-3AD203B41FA5}">
                      <a16:colId xmlns:a16="http://schemas.microsoft.com/office/drawing/2014/main" val="4256675620"/>
                    </a:ext>
                  </a:extLst>
                </a:gridCol>
                <a:gridCol w="4435306">
                  <a:extLst>
                    <a:ext uri="{9D8B030D-6E8A-4147-A177-3AD203B41FA5}">
                      <a16:colId xmlns:a16="http://schemas.microsoft.com/office/drawing/2014/main" val="2821341334"/>
                    </a:ext>
                  </a:extLst>
                </a:gridCol>
                <a:gridCol w="4518991">
                  <a:extLst>
                    <a:ext uri="{9D8B030D-6E8A-4147-A177-3AD203B41FA5}">
                      <a16:colId xmlns:a16="http://schemas.microsoft.com/office/drawing/2014/main" val="2345126857"/>
                    </a:ext>
                  </a:extLst>
                </a:gridCol>
              </a:tblGrid>
              <a:tr h="301187">
                <a:tc>
                  <a:txBody>
                    <a:bodyPr/>
                    <a:lstStyle/>
                    <a:p>
                      <a:r>
                        <a:rPr lang="en-US" sz="1800" b="1" dirty="0"/>
                        <a:t>Aspect</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Sponsor</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Mentor</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Ally</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694386"/>
                  </a:ext>
                </a:extLst>
              </a:tr>
              <a:tr h="754601">
                <a:tc>
                  <a:txBody>
                    <a:bodyPr/>
                    <a:lstStyle/>
                    <a:p>
                      <a:r>
                        <a:rPr lang="en-US" sz="1800" b="1" dirty="0"/>
                        <a:t>Primary Focus</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Career mobility and visibility within the organization.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Skill-building, knowledge-sharing, and professional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Creating equity, inclusivity, and challenging biases.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704978"/>
                  </a:ext>
                </a:extLst>
              </a:tr>
              <a:tr h="936780">
                <a:tc>
                  <a:txBody>
                    <a:bodyPr/>
                    <a:lstStyle/>
                    <a:p>
                      <a:r>
                        <a:rPr lang="en-US" sz="1800" b="1" dirty="0"/>
                        <a:t>Relationship Nature</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Transactional: The sponsor invests in and advocates for the sponsoree’s career success.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Developmental: A trust-based, advisory relationship focused on long-term growth.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Supportive: Often informal, emphasizing advocacy and solidarity.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523474"/>
                  </a:ext>
                </a:extLst>
              </a:tr>
              <a:tr h="952374">
                <a:tc>
                  <a:txBody>
                    <a:bodyPr/>
                    <a:lstStyle/>
                    <a:p>
                      <a:r>
                        <a:rPr lang="en-US" sz="1800" b="1" dirty="0"/>
                        <a:t>Visibility</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Public: Sponsors actively endorse their sponsorees in visible settings, such as leadership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Private: Mentors work behind the scenes, providing insights and guidance.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Both: Allies may act visibly (e.g., advocating publicly) or discreetly (e.g., creating safe environments).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089483"/>
                  </a:ext>
                </a:extLst>
              </a:tr>
              <a:tr h="1301137">
                <a:tc>
                  <a:txBody>
                    <a:bodyPr/>
                    <a:lstStyle/>
                    <a:p>
                      <a:r>
                        <a:rPr lang="en-US" sz="1800" b="1" dirty="0"/>
                        <a:t>Support Provided</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Advocates for promotions and high-impact opportunities.</a:t>
                      </a:r>
                      <a:br>
                        <a:rPr lang="en-US" sz="1800" dirty="0"/>
                      </a:br>
                      <a:r>
                        <a:rPr lang="en-US" sz="1800" dirty="0"/>
                        <a:t>- Opens doors to networks and resources.</a:t>
                      </a:r>
                      <a:br>
                        <a:rPr lang="en-US" sz="1800" dirty="0"/>
                      </a:br>
                      <a:r>
                        <a:rPr lang="en-US" sz="1800" dirty="0"/>
                        <a:t>- Uses influence to advance careers.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Provides personalized advice and guidance.</a:t>
                      </a:r>
                      <a:br>
                        <a:rPr lang="en-US" sz="1800" dirty="0"/>
                      </a:br>
                      <a:r>
                        <a:rPr lang="en-US" sz="1800" dirty="0"/>
                        <a:t>- Helps set and achieve goals.</a:t>
                      </a:r>
                      <a:br>
                        <a:rPr lang="en-US" sz="1800" dirty="0"/>
                      </a:br>
                      <a:r>
                        <a:rPr lang="en-US" sz="1800" dirty="0"/>
                        <a:t>- Shares knowledge and experience to build skills.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Challenges inequities and discrimination.</a:t>
                      </a:r>
                      <a:br>
                        <a:rPr lang="en-US" sz="1800" dirty="0"/>
                      </a:br>
                      <a:r>
                        <a:rPr lang="en-US" sz="1800" dirty="0"/>
                        <a:t>- Uses privilege to amplify underrepresented voices.</a:t>
                      </a:r>
                      <a:br>
                        <a:rPr lang="en-US" sz="1800" dirty="0"/>
                      </a:br>
                      <a:r>
                        <a:rPr lang="en-US" sz="1800" dirty="0"/>
                        <a:t>- Advocates for systemic and cultural change.</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352762"/>
                  </a:ext>
                </a:extLst>
              </a:tr>
              <a:tr h="822139">
                <a:tc>
                  <a:txBody>
                    <a:bodyPr/>
                    <a:lstStyle/>
                    <a:p>
                      <a:r>
                        <a:rPr lang="en-US" sz="1800" b="1" dirty="0"/>
                        <a:t>Outcomes</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Accelerates career advancement and expands access to leadership 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Enhances personal and professional growth, builds confidence, and clarifies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Fosters equity, inclusivity, and systemic change, benefiting individuals and organizational culture.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306415"/>
                  </a:ext>
                </a:extLst>
              </a:tr>
              <a:tr h="822139">
                <a:tc>
                  <a:txBody>
                    <a:bodyPr/>
                    <a:lstStyle/>
                    <a:p>
                      <a:r>
                        <a:rPr lang="en-US" sz="1800" b="1" dirty="0"/>
                        <a:t>Key Examples</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Advocating for someone in leadership discussions.</a:t>
                      </a:r>
                      <a:br>
                        <a:rPr lang="en-US" sz="1800" dirty="0"/>
                      </a:br>
                      <a:r>
                        <a:rPr lang="en-US" sz="1800" dirty="0"/>
                        <a:t>- Recommending them for promotions or high-visibility roles.</a:t>
                      </a:r>
                      <a:br>
                        <a:rPr lang="en-US" sz="1800" dirty="0"/>
                      </a:br>
                      <a:r>
                        <a:rPr lang="en-US" sz="1800" dirty="0"/>
                        <a:t>- Leveraging influence to provide stretch assignments.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Advising on career strategies and skill development.</a:t>
                      </a:r>
                      <a:br>
                        <a:rPr lang="en-US" sz="1800" dirty="0"/>
                      </a:br>
                      <a:r>
                        <a:rPr lang="en-US" sz="1800" dirty="0"/>
                        <a:t>- Offering feedback and helping navigate challenges.</a:t>
                      </a:r>
                      <a:br>
                        <a:rPr lang="en-US" sz="1800" dirty="0"/>
                      </a:br>
                      <a:r>
                        <a:rPr lang="en-US" sz="1800" dirty="0"/>
                        <a:t>- Sharing lessons learned from personal experiences.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Speaking out against biases or discrimination.</a:t>
                      </a:r>
                      <a:br>
                        <a:rPr lang="en-US" sz="1800" dirty="0"/>
                      </a:br>
                      <a:r>
                        <a:rPr lang="en-US" sz="1800" dirty="0"/>
                        <a:t>- Advocating for inclusive policies.</a:t>
                      </a:r>
                      <a:br>
                        <a:rPr lang="en-US" sz="1800" dirty="0"/>
                      </a:br>
                      <a:r>
                        <a:rPr lang="en-US" sz="1800" dirty="0"/>
                        <a:t>- Amplifying the voices and achievements of underrepresented individuals.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365577"/>
                  </a:ext>
                </a:extLst>
              </a:tr>
            </a:tbl>
          </a:graphicData>
        </a:graphic>
      </p:graphicFrame>
      <p:sp>
        <p:nvSpPr>
          <p:cNvPr id="35" name="TextBox 34">
            <a:extLst>
              <a:ext uri="{FF2B5EF4-FFF2-40B4-BE49-F238E27FC236}">
                <a16:creationId xmlns:a16="http://schemas.microsoft.com/office/drawing/2014/main" id="{F20D60BF-DE07-22D4-C691-B2EE6DC4354B}"/>
              </a:ext>
            </a:extLst>
          </p:cNvPr>
          <p:cNvSpPr txBox="1"/>
          <p:nvPr/>
        </p:nvSpPr>
        <p:spPr>
          <a:xfrm>
            <a:off x="685800" y="9538858"/>
            <a:ext cx="9144000" cy="409728"/>
          </a:xfrm>
          <a:prstGeom prst="rect">
            <a:avLst/>
          </a:prstGeom>
          <a:noFill/>
        </p:spPr>
        <p:txBody>
          <a:bodyPr wrap="square">
            <a:spAutoFit/>
          </a:bodyPr>
          <a:lstStyle/>
          <a:p>
            <a:pPr marL="921544" lvl="2" indent="-307181" algn="l">
              <a:lnSpc>
                <a:spcPts val="2700"/>
              </a:lnSpc>
            </a:pPr>
            <a:r>
              <a:rPr lang="en-US" sz="1800" dirty="0">
                <a:solidFill>
                  <a:srgbClr val="000000"/>
                </a:solidFill>
                <a:latin typeface="Glacial Indifference"/>
                <a:ea typeface="Glacial Indifference"/>
                <a:cs typeface="Glacial Indifference"/>
                <a:sym typeface="Glacial Indifference"/>
              </a:rPr>
              <a:t>*OpenAI. (2024). ChatGPT(Nov 29) [largelanguage model]</a:t>
            </a:r>
          </a:p>
        </p:txBody>
      </p:sp>
    </p:spTree>
    <p:extLst>
      <p:ext uri="{BB962C8B-B14F-4D97-AF65-F5344CB8AC3E}">
        <p14:creationId xmlns:p14="http://schemas.microsoft.com/office/powerpoint/2010/main" val="9402277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0217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EXECUTIVE SUMMARY – ACTIONABLE STEPS</a:t>
            </a:r>
          </a:p>
        </p:txBody>
      </p:sp>
      <p:sp>
        <p:nvSpPr>
          <p:cNvPr id="3" name="TextBox 3"/>
          <p:cNvSpPr txBox="1"/>
          <p:nvPr/>
        </p:nvSpPr>
        <p:spPr>
          <a:xfrm>
            <a:off x="1028700" y="2316203"/>
            <a:ext cx="15590520" cy="6872249"/>
          </a:xfrm>
          <a:prstGeom prst="rect">
            <a:avLst/>
          </a:prstGeom>
        </p:spPr>
        <p:txBody>
          <a:bodyPr lIns="0" tIns="0" rIns="0" bIns="0" rtlCol="0" anchor="t">
            <a:spAutoFit/>
          </a:bodyPr>
          <a:lstStyle/>
          <a:p>
            <a:pPr marL="640649" lvl="1" indent="-320324" algn="l">
              <a:lnSpc>
                <a:spcPts val="3610"/>
              </a:lnSpc>
              <a:buFont typeface="Arial"/>
              <a:buChar char="•"/>
            </a:pPr>
            <a:r>
              <a:rPr lang="en-US" sz="3539" spc="548" dirty="0">
                <a:solidFill>
                  <a:srgbClr val="000000"/>
                </a:solidFill>
                <a:latin typeface="Oswald"/>
                <a:ea typeface="Oswald"/>
                <a:cs typeface="Oswald"/>
                <a:sym typeface="Oswald"/>
              </a:rPr>
              <a:t>Actionable Steps</a:t>
            </a:r>
          </a:p>
          <a:p>
            <a:pPr marL="640649" lvl="1" indent="-320324" algn="l">
              <a:lnSpc>
                <a:spcPts val="3610"/>
              </a:lnSpc>
              <a:buAutoNum type="arabicPeriod"/>
            </a:pPr>
            <a:r>
              <a:rPr lang="en-US" sz="3539" spc="548" dirty="0">
                <a:solidFill>
                  <a:srgbClr val="000000"/>
                </a:solidFill>
                <a:latin typeface="Oswald"/>
                <a:ea typeface="Oswald"/>
                <a:cs typeface="Oswald"/>
                <a:sym typeface="Oswald"/>
              </a:rPr>
              <a:t>For Allies: Listen actively, address biases, and use privilege to advocate for underrepresented voices.</a:t>
            </a:r>
          </a:p>
          <a:p>
            <a:pPr marL="640649" lvl="1" indent="-320324" algn="l">
              <a:lnSpc>
                <a:spcPts val="3610"/>
              </a:lnSpc>
              <a:buAutoNum type="arabicPeriod"/>
            </a:pPr>
            <a:r>
              <a:rPr lang="en-US" sz="3539" spc="548" dirty="0">
                <a:solidFill>
                  <a:srgbClr val="000000"/>
                </a:solidFill>
                <a:latin typeface="Oswald"/>
                <a:ea typeface="Oswald"/>
                <a:cs typeface="Oswald"/>
                <a:sym typeface="Oswald"/>
              </a:rPr>
              <a:t>For Mentors: Establish goals, provide actionable advice, and encourage reciprocal learning.</a:t>
            </a:r>
          </a:p>
          <a:p>
            <a:pPr marL="640649" lvl="1" indent="-320324" algn="l">
              <a:lnSpc>
                <a:spcPts val="3610"/>
              </a:lnSpc>
              <a:buAutoNum type="arabicPeriod"/>
            </a:pPr>
            <a:r>
              <a:rPr lang="en-US" sz="3539" spc="548" dirty="0">
                <a:solidFill>
                  <a:srgbClr val="000000"/>
                </a:solidFill>
                <a:latin typeface="Oswald"/>
                <a:ea typeface="Oswald"/>
                <a:cs typeface="Oswald"/>
                <a:sym typeface="Oswald"/>
              </a:rPr>
              <a:t>For Sponsors: Champion protégés strategically, ensure equitable opportunities, and advocate publicly.</a:t>
            </a:r>
          </a:p>
          <a:p>
            <a:pPr algn="l">
              <a:lnSpc>
                <a:spcPts val="3610"/>
              </a:lnSpc>
            </a:pPr>
            <a:endParaRPr lang="en-US" sz="3539" spc="548" dirty="0">
              <a:solidFill>
                <a:srgbClr val="000000"/>
              </a:solidFill>
              <a:latin typeface="Oswald"/>
              <a:ea typeface="Oswald"/>
              <a:cs typeface="Oswald"/>
              <a:sym typeface="Oswald"/>
            </a:endParaRPr>
          </a:p>
          <a:p>
            <a:pPr marL="640649" lvl="1" indent="-320324" algn="l">
              <a:lnSpc>
                <a:spcPts val="3610"/>
              </a:lnSpc>
              <a:buFont typeface="Arial"/>
              <a:buChar char="•"/>
            </a:pPr>
            <a:r>
              <a:rPr lang="en-US" sz="3539" spc="548" dirty="0">
                <a:solidFill>
                  <a:srgbClr val="000000"/>
                </a:solidFill>
                <a:latin typeface="Oswald"/>
                <a:ea typeface="Oswald"/>
                <a:cs typeface="Oswald"/>
                <a:sym typeface="Oswald"/>
              </a:rPr>
              <a:t>Building the Future</a:t>
            </a:r>
          </a:p>
          <a:p>
            <a:pPr marL="640649" lvl="1" indent="-320324" algn="l">
              <a:lnSpc>
                <a:spcPts val="3610"/>
              </a:lnSpc>
              <a:buFont typeface="Arial"/>
              <a:buChar char="•"/>
            </a:pPr>
            <a:r>
              <a:rPr lang="en-US" sz="3539" dirty="0">
                <a:solidFill>
                  <a:srgbClr val="000000"/>
                </a:solidFill>
                <a:latin typeface="Glacial Indifference"/>
                <a:ea typeface="Glacial Indifference"/>
                <a:cs typeface="Glacial Indifference"/>
                <a:sym typeface="Glacial Indifference"/>
              </a:rPr>
              <a:t>Formalize programs to support allyship, mentorship, and sponsorship.</a:t>
            </a:r>
          </a:p>
          <a:p>
            <a:pPr marL="640649" lvl="1" indent="-320324" algn="l">
              <a:lnSpc>
                <a:spcPts val="3610"/>
              </a:lnSpc>
              <a:buFont typeface="Arial"/>
              <a:buChar char="•"/>
            </a:pPr>
            <a:r>
              <a:rPr lang="en-US" sz="3539" dirty="0">
                <a:solidFill>
                  <a:srgbClr val="000000"/>
                </a:solidFill>
                <a:latin typeface="Glacial Indifference"/>
                <a:ea typeface="Glacial Indifference"/>
                <a:cs typeface="Glacial Indifference"/>
                <a:sym typeface="Glacial Indifference"/>
              </a:rPr>
              <a:t>Train leaders to navigate biases and cultural differences.</a:t>
            </a:r>
          </a:p>
          <a:p>
            <a:pPr marL="640649" lvl="1" indent="-320324" algn="l">
              <a:lnSpc>
                <a:spcPts val="3610"/>
              </a:lnSpc>
              <a:buFont typeface="Arial"/>
              <a:buChar char="•"/>
            </a:pPr>
            <a:r>
              <a:rPr lang="en-US" sz="3539" dirty="0">
                <a:solidFill>
                  <a:srgbClr val="000000"/>
                </a:solidFill>
                <a:latin typeface="Glacial Indifference"/>
                <a:ea typeface="Glacial Indifference"/>
                <a:cs typeface="Glacial Indifference"/>
                <a:sym typeface="Glacial Indifference"/>
              </a:rPr>
              <a:t>Regularly evaluate and adapt these initiatives to align with organizational and individual needs.</a:t>
            </a:r>
          </a:p>
          <a:p>
            <a:pPr marL="640649" lvl="1" indent="-320324" algn="l">
              <a:lnSpc>
                <a:spcPts val="3610"/>
              </a:lnSpc>
              <a:buFont typeface="Arial"/>
              <a:buChar char="•"/>
            </a:pPr>
            <a:r>
              <a:rPr lang="en-US" sz="3539" dirty="0">
                <a:solidFill>
                  <a:srgbClr val="000000"/>
                </a:solidFill>
                <a:latin typeface="Glacial Indifference"/>
                <a:ea typeface="Glacial Indifference"/>
                <a:cs typeface="Glacial Indifference"/>
                <a:sym typeface="Glacial Indifference"/>
              </a:rPr>
              <a:t>This framework fosters inclusivity, supports career development, and strengthens organizational culture.</a:t>
            </a:r>
          </a:p>
        </p:txBody>
      </p:sp>
      <p:sp>
        <p:nvSpPr>
          <p:cNvPr id="4" name="TextBox 3">
            <a:extLst>
              <a:ext uri="{FF2B5EF4-FFF2-40B4-BE49-F238E27FC236}">
                <a16:creationId xmlns:a16="http://schemas.microsoft.com/office/drawing/2014/main" id="{94CEC0C5-1247-B417-DB4E-52714AB67A78}"/>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0217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PRACTICAL GUIDE CO-AUTHORS</a:t>
            </a:r>
          </a:p>
        </p:txBody>
      </p:sp>
      <p:sp>
        <p:nvSpPr>
          <p:cNvPr id="3" name="TextBox 3"/>
          <p:cNvSpPr txBox="1"/>
          <p:nvPr/>
        </p:nvSpPr>
        <p:spPr>
          <a:xfrm>
            <a:off x="1028700" y="2182239"/>
            <a:ext cx="15590520" cy="7193814"/>
          </a:xfrm>
          <a:prstGeom prst="rect">
            <a:avLst/>
          </a:prstGeom>
        </p:spPr>
        <p:txBody>
          <a:bodyPr lIns="0" tIns="0" rIns="0" bIns="0" rtlCol="0" anchor="t">
            <a:spAutoFit/>
          </a:bodyPr>
          <a:lstStyle/>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Tatiana Alves (RNA Law)</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Kim Chotkowski (Access Advance LLC)</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Shruti Costales (Shruti Law PLLC)</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Rebekah Cuevas (Access Advance LLC)</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Bonnie Korte (Perkins Coie LLP)</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Christina Lee (PCK Intellectual Property) </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Mercedes Meyer (Banner &amp; Witcoff, Ltd.) </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Kamaram Munira (Banner &amp; Witcoff, Ltd.)</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Cyra Nargolwalla (Plasseraud IP) </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Meredith Struby (Meunier Carlin &amp; Curfman LLC)</a:t>
            </a:r>
          </a:p>
          <a:p>
            <a:pPr marL="640199" lvl="1" indent="-320100" algn="l">
              <a:lnSpc>
                <a:spcPts val="5203"/>
              </a:lnSpc>
              <a:buFont typeface="Arial"/>
              <a:buChar char="•"/>
            </a:pPr>
            <a:r>
              <a:rPr lang="en-US" sz="3539" spc="548" dirty="0">
                <a:solidFill>
                  <a:srgbClr val="000000"/>
                </a:solidFill>
                <a:latin typeface="Oswald"/>
                <a:ea typeface="Oswald"/>
                <a:cs typeface="Oswald"/>
                <a:sym typeface="Oswald"/>
              </a:rPr>
              <a:t>Pin Wu (Womble Bond Dickinson LLP)</a:t>
            </a:r>
          </a:p>
        </p:txBody>
      </p:sp>
      <p:sp>
        <p:nvSpPr>
          <p:cNvPr id="4" name="Freeform 4"/>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5" name="TextBox 4">
            <a:extLst>
              <a:ext uri="{FF2B5EF4-FFF2-40B4-BE49-F238E27FC236}">
                <a16:creationId xmlns:a16="http://schemas.microsoft.com/office/drawing/2014/main" id="{5BD50DA8-C1DB-A3E5-F855-61A9B66918B9}"/>
              </a:ext>
            </a:extLst>
          </p:cNvPr>
          <p:cNvSpPr txBox="1"/>
          <p:nvPr/>
        </p:nvSpPr>
        <p:spPr>
          <a:xfrm>
            <a:off x="12954000" y="9315498"/>
            <a:ext cx="3070860" cy="369332"/>
          </a:xfrm>
          <a:prstGeom prst="rect">
            <a:avLst/>
          </a:prstGeom>
          <a:noFill/>
        </p:spPr>
        <p:txBody>
          <a:bodyPr wrap="square" rtlCol="0">
            <a:spAutoFit/>
          </a:bodyPr>
          <a:lstStyle/>
          <a:p>
            <a:r>
              <a:rPr lang="en-US" dirty="0"/>
              <a:t>Return to </a:t>
            </a:r>
            <a:r>
              <a:rPr lang="en-US" dirty="0">
                <a:hlinkClick r:id="rId4" action="ppaction://hlinksldjump"/>
              </a:rPr>
              <a:t>Table of Contents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73046"/>
            <a:ext cx="15590520" cy="2693045"/>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KEY DIFFERENCES BETWEEN A SPONSOR, MENTOR, &amp; ALLY* - Summary</a:t>
            </a:r>
          </a:p>
          <a:p>
            <a:pPr algn="l">
              <a:lnSpc>
                <a:spcPts val="7038"/>
              </a:lnSpc>
            </a:pPr>
            <a:endParaRPr lang="en-US" sz="6517" dirty="0">
              <a:solidFill>
                <a:srgbClr val="000000"/>
              </a:solidFill>
              <a:latin typeface="Oswald"/>
              <a:ea typeface="Oswald"/>
              <a:cs typeface="Oswald"/>
              <a:sym typeface="Oswald"/>
            </a:endParaRPr>
          </a:p>
        </p:txBody>
      </p:sp>
      <p:sp>
        <p:nvSpPr>
          <p:cNvPr id="3" name="TextBox 3"/>
          <p:cNvSpPr txBox="1"/>
          <p:nvPr/>
        </p:nvSpPr>
        <p:spPr>
          <a:xfrm>
            <a:off x="1348740" y="2857500"/>
            <a:ext cx="16262684" cy="5124480"/>
          </a:xfrm>
          <a:prstGeom prst="rect">
            <a:avLst/>
          </a:prstGeom>
        </p:spPr>
        <p:txBody>
          <a:bodyPr lIns="0" tIns="0" rIns="0" bIns="0" rtlCol="0" anchor="t">
            <a:spAutoFit/>
          </a:bodyPr>
          <a:lstStyle/>
          <a:p>
            <a:pPr marL="542925" lvl="1" indent="-271462" algn="l">
              <a:buAutoNum type="arabicPeriod"/>
            </a:pPr>
            <a:r>
              <a:rPr lang="en-US" sz="3200" spc="464" dirty="0">
                <a:solidFill>
                  <a:srgbClr val="000000"/>
                </a:solidFill>
                <a:latin typeface="Oswald"/>
                <a:ea typeface="Oswald"/>
                <a:cs typeface="Oswald"/>
                <a:sym typeface="Oswald"/>
              </a:rPr>
              <a:t>Sponsor: </a:t>
            </a:r>
            <a:r>
              <a:rPr lang="en-US" sz="3200" spc="464" dirty="0">
                <a:solidFill>
                  <a:srgbClr val="000000"/>
                </a:solidFill>
                <a:latin typeface="Glacial Indifference" panose="020B0604020202020204" charset="0"/>
                <a:ea typeface="Oswald"/>
                <a:cs typeface="Oswald"/>
                <a:sym typeface="Oswald"/>
              </a:rPr>
              <a:t>A champion for career visibility and advancement who uses influence to secure opportunities for the sponsoree.</a:t>
            </a:r>
          </a:p>
          <a:p>
            <a:pPr marL="542925" lvl="1" indent="-271462" algn="l">
              <a:buAutoNum type="arabicPeriod"/>
            </a:pPr>
            <a:endParaRPr lang="en-US" sz="3200" spc="464" dirty="0">
              <a:solidFill>
                <a:srgbClr val="000000"/>
              </a:solidFill>
              <a:latin typeface="Glacial Indifference" panose="020B0604020202020204" charset="0"/>
              <a:ea typeface="Oswald"/>
              <a:cs typeface="Oswald"/>
              <a:sym typeface="Oswald"/>
            </a:endParaRPr>
          </a:p>
          <a:p>
            <a:pPr marL="542925" lvl="1" indent="-271462">
              <a:buAutoNum type="arabicPeriod"/>
            </a:pPr>
            <a:r>
              <a:rPr lang="en-US" sz="3200" spc="464" dirty="0">
                <a:solidFill>
                  <a:srgbClr val="000000"/>
                </a:solidFill>
                <a:latin typeface="Oswald"/>
                <a:ea typeface="Oswald"/>
                <a:cs typeface="Oswald"/>
                <a:sym typeface="Oswald"/>
              </a:rPr>
              <a:t>Mentor: </a:t>
            </a:r>
            <a:r>
              <a:rPr lang="en-US" sz="3200" spc="464" dirty="0">
                <a:solidFill>
                  <a:srgbClr val="000000"/>
                </a:solidFill>
                <a:latin typeface="Glacial Indifference" panose="020B0604020202020204" charset="0"/>
                <a:sym typeface="Oswald"/>
              </a:rPr>
              <a:t>A guide focused on skill-building, knowledge-sharing, and long-term development through advice and support.</a:t>
            </a:r>
          </a:p>
          <a:p>
            <a:pPr marL="542925" lvl="1" indent="-271462">
              <a:buAutoNum type="arabicPeriod"/>
            </a:pPr>
            <a:endParaRPr lang="en-US" sz="3200" spc="464" dirty="0">
              <a:solidFill>
                <a:srgbClr val="000000"/>
              </a:solidFill>
              <a:latin typeface="Glacial Indifference" panose="020B0604020202020204" charset="0"/>
              <a:sym typeface="Oswald"/>
            </a:endParaRPr>
          </a:p>
          <a:p>
            <a:pPr marL="542925" lvl="1" indent="-271462">
              <a:buAutoNum type="arabicPeriod"/>
            </a:pPr>
            <a:r>
              <a:rPr lang="en-US" sz="3200" spc="464" dirty="0">
                <a:solidFill>
                  <a:srgbClr val="000000"/>
                </a:solidFill>
                <a:latin typeface="Oswald"/>
                <a:ea typeface="Oswald"/>
                <a:cs typeface="Oswald"/>
                <a:sym typeface="Oswald"/>
              </a:rPr>
              <a:t>Ally: </a:t>
            </a:r>
            <a:r>
              <a:rPr lang="en-US" sz="3200" spc="464" dirty="0">
                <a:solidFill>
                  <a:srgbClr val="000000"/>
                </a:solidFill>
                <a:latin typeface="Glacial Indifference" panose="020B0604020202020204" charset="0"/>
              </a:rPr>
              <a:t>An advocate committed to equity and inclusion, challenging systemic barriers and supporting marginalized individuals or groups.</a:t>
            </a:r>
            <a:endParaRPr lang="en-US" sz="3200" spc="464" dirty="0">
              <a:solidFill>
                <a:srgbClr val="000000"/>
              </a:solidFill>
              <a:latin typeface="Glacial Indifference" panose="020B0604020202020204" charset="0"/>
              <a:sym typeface="Oswald"/>
            </a:endParaRPr>
          </a:p>
          <a:p>
            <a:pPr marL="921544" lvl="2" indent="-307181"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921544" lvl="2" indent="-307181" algn="l">
              <a:lnSpc>
                <a:spcPts val="2700"/>
              </a:lnSpc>
            </a:pPr>
            <a:r>
              <a:rPr lang="en-US" sz="2250" dirty="0">
                <a:solidFill>
                  <a:srgbClr val="000000"/>
                </a:solidFill>
                <a:latin typeface="Glacial Indifference"/>
                <a:ea typeface="Glacial Indifference"/>
                <a:cs typeface="Glacial Indifference"/>
                <a:sym typeface="Glacial Indifference"/>
              </a:rPr>
              <a:t>*OpenAI. (2024). ChatGPT(Nov 29) [largelanguage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C272-5358-B9EB-23BF-8B284C3878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CB790D5-85A4-26FF-57F6-0AA8B915BF00}"/>
              </a:ext>
            </a:extLst>
          </p:cNvPr>
          <p:cNvSpPr txBox="1"/>
          <p:nvPr/>
        </p:nvSpPr>
        <p:spPr>
          <a:xfrm>
            <a:off x="1348740" y="673046"/>
            <a:ext cx="15590520" cy="2693045"/>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KEY DIFFERENCES BETWEEN A SPONSOREE, MENTEE, &amp; BENEFICIARY OF AN ALLY*</a:t>
            </a:r>
          </a:p>
          <a:p>
            <a:pPr algn="l">
              <a:lnSpc>
                <a:spcPts val="7038"/>
              </a:lnSpc>
            </a:pPr>
            <a:endParaRPr lang="en-US" sz="6517" dirty="0">
              <a:solidFill>
                <a:srgbClr val="000000"/>
              </a:solidFill>
              <a:latin typeface="Oswald"/>
              <a:ea typeface="Oswald"/>
              <a:cs typeface="Oswald"/>
              <a:sym typeface="Oswald"/>
            </a:endParaRPr>
          </a:p>
        </p:txBody>
      </p:sp>
      <p:graphicFrame>
        <p:nvGraphicFramePr>
          <p:cNvPr id="4" name="Table 3">
            <a:extLst>
              <a:ext uri="{FF2B5EF4-FFF2-40B4-BE49-F238E27FC236}">
                <a16:creationId xmlns:a16="http://schemas.microsoft.com/office/drawing/2014/main" id="{A0FE4CBA-D7B4-324F-91B1-D35856F3571A}"/>
              </a:ext>
            </a:extLst>
          </p:cNvPr>
          <p:cNvGraphicFramePr>
            <a:graphicFrameLocks noGrp="1"/>
          </p:cNvGraphicFramePr>
          <p:nvPr>
            <p:extLst>
              <p:ext uri="{D42A27DB-BD31-4B8C-83A1-F6EECF244321}">
                <p14:modId xmlns:p14="http://schemas.microsoft.com/office/powerpoint/2010/main" val="3370686706"/>
              </p:ext>
            </p:extLst>
          </p:nvPr>
        </p:nvGraphicFramePr>
        <p:xfrm>
          <a:off x="1348740" y="2588524"/>
          <a:ext cx="14196060" cy="5890357"/>
        </p:xfrm>
        <a:graphic>
          <a:graphicData uri="http://schemas.openxmlformats.org/drawingml/2006/table">
            <a:tbl>
              <a:tblPr/>
              <a:tblGrid>
                <a:gridCol w="2080260">
                  <a:extLst>
                    <a:ext uri="{9D8B030D-6E8A-4147-A177-3AD203B41FA5}">
                      <a16:colId xmlns:a16="http://schemas.microsoft.com/office/drawing/2014/main" val="284559940"/>
                    </a:ext>
                  </a:extLst>
                </a:gridCol>
                <a:gridCol w="3962400">
                  <a:extLst>
                    <a:ext uri="{9D8B030D-6E8A-4147-A177-3AD203B41FA5}">
                      <a16:colId xmlns:a16="http://schemas.microsoft.com/office/drawing/2014/main" val="4256675620"/>
                    </a:ext>
                  </a:extLst>
                </a:gridCol>
                <a:gridCol w="4038600">
                  <a:extLst>
                    <a:ext uri="{9D8B030D-6E8A-4147-A177-3AD203B41FA5}">
                      <a16:colId xmlns:a16="http://schemas.microsoft.com/office/drawing/2014/main" val="2821341334"/>
                    </a:ext>
                  </a:extLst>
                </a:gridCol>
                <a:gridCol w="4114800">
                  <a:extLst>
                    <a:ext uri="{9D8B030D-6E8A-4147-A177-3AD203B41FA5}">
                      <a16:colId xmlns:a16="http://schemas.microsoft.com/office/drawing/2014/main" val="2345126857"/>
                    </a:ext>
                  </a:extLst>
                </a:gridCol>
              </a:tblGrid>
              <a:tr h="301187">
                <a:tc>
                  <a:txBody>
                    <a:bodyPr/>
                    <a:lstStyle/>
                    <a:p>
                      <a:r>
                        <a:rPr lang="en-US" sz="1800" b="1" dirty="0"/>
                        <a:t>Aspect</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Sponsoree</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Mentee</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Beneficiary of an Ally</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694386"/>
                  </a:ext>
                </a:extLst>
              </a:tr>
              <a:tr h="754601">
                <a:tc>
                  <a:txBody>
                    <a:bodyPr/>
                    <a:lstStyle/>
                    <a:p>
                      <a:r>
                        <a:rPr lang="en-US" sz="1800" b="1" dirty="0"/>
                        <a:t>Primary Focus</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Career progression, visibility, and high-impact opportunities.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Skill-building, goal-setting, and personal/professional growth.</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Achieving equity, inclusion, and overcoming systemic or cultural barriers.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704978"/>
                  </a:ext>
                </a:extLst>
              </a:tr>
              <a:tr h="936780">
                <a:tc>
                  <a:txBody>
                    <a:bodyPr/>
                    <a:lstStyle/>
                    <a:p>
                      <a:r>
                        <a:rPr lang="en-US" sz="1800" b="1" dirty="0"/>
                        <a:t>Relationship Nature</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Transactional: The sponsor uses their influence to advocate for the sponsoree's career goals.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Developmental: Based on guidance, trust, and skill development over time.</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Supportive: Often informal, with an emphasis on advocacy and solidarity.</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523474"/>
                  </a:ext>
                </a:extLst>
              </a:tr>
              <a:tr h="952374">
                <a:tc>
                  <a:txBody>
                    <a:bodyPr/>
                    <a:lstStyle/>
                    <a:p>
                      <a:r>
                        <a:rPr lang="en-US" sz="1800" b="1" dirty="0"/>
                        <a:t>Visibility</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Public: Sponsors champion their sponsorees in visible settings, promoting their capabilities.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Private: Mentors work behind the scenes to provide advice and build skills.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Situational: Allies’ actions can be visible (e.g., public advocacy) or discreet (e.g., creating safe spaces).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089483"/>
                  </a:ext>
                </a:extLst>
              </a:tr>
              <a:tr h="1301137">
                <a:tc>
                  <a:txBody>
                    <a:bodyPr/>
                    <a:lstStyle/>
                    <a:p>
                      <a:r>
                        <a:rPr lang="en-US" sz="1800" b="1" dirty="0"/>
                        <a:t>Recipient's Role</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Demonstrates potential and readiness.</a:t>
                      </a:r>
                      <a:br>
                        <a:rPr lang="en-US" sz="1800" dirty="0"/>
                      </a:br>
                      <a:r>
                        <a:rPr lang="en-US" sz="1800" dirty="0"/>
                        <a:t>- Seeks to deliver impactful results.</a:t>
                      </a:r>
                      <a:br>
                        <a:rPr lang="en-US" sz="1800" dirty="0"/>
                      </a:br>
                      <a:r>
                        <a:rPr lang="en-US" sz="1800" dirty="0"/>
                        <a:t>- Builds trust and reliability.</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Takes initiative in seeking advice and applying it.</a:t>
                      </a:r>
                      <a:br>
                        <a:rPr lang="en-US" sz="1800" dirty="0"/>
                      </a:br>
                      <a:r>
                        <a:rPr lang="en-US" sz="1800" dirty="0"/>
                        <a:t>- Communicates goals and challenges.</a:t>
                      </a:r>
                      <a:br>
                        <a:rPr lang="en-US" sz="1800" dirty="0"/>
                      </a:br>
                      <a:r>
                        <a:rPr lang="en-US" sz="1800" dirty="0"/>
                        <a:t>- Actively engages in growth.</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 Seeks or benefits from allyship.</a:t>
                      </a:r>
                      <a:br>
                        <a:rPr lang="en-US" sz="1800" dirty="0"/>
                      </a:br>
                      <a:r>
                        <a:rPr lang="en-US" sz="1800" dirty="0"/>
                        <a:t>- May face marginalization or systemic challenges.</a:t>
                      </a:r>
                      <a:br>
                        <a:rPr lang="en-US" sz="1800" dirty="0"/>
                      </a:br>
                      <a:r>
                        <a:rPr lang="en-US" sz="1800" dirty="0"/>
                        <a:t>- Expresses needs for equitable support.</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080060"/>
                  </a:ext>
                </a:extLst>
              </a:tr>
              <a:tr h="822139">
                <a:tc>
                  <a:txBody>
                    <a:bodyPr/>
                    <a:lstStyle/>
                    <a:p>
                      <a:r>
                        <a:rPr lang="en-US" sz="1800" b="1" dirty="0"/>
                        <a:t>Outcomes</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Access to promotions, leadership roles, and critical projects.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Enhanced skills, confidence, and clarity in career or personal goals.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Inclusion, empowerment, and reduced systemic barriers.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402104"/>
                  </a:ext>
                </a:extLst>
              </a:tr>
              <a:tr h="822139">
                <a:tc>
                  <a:txBody>
                    <a:bodyPr/>
                    <a:lstStyle/>
                    <a:p>
                      <a:r>
                        <a:rPr lang="en-US" sz="1800" b="1" dirty="0"/>
                        <a:t>Key Examples</a:t>
                      </a:r>
                      <a:endParaRPr lang="en-US" sz="1800" dirty="0"/>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 senior leader recommending someone for a promotion or high-profile project.</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 professional guiding a junior employee on career strategies or technical skills.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A peer standing up against workplace biases or advocating for inclusive policies.</a:t>
                      </a:r>
                    </a:p>
                  </a:txBody>
                  <a:tcPr marL="23821" marR="23821" marT="11910" marB="11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365577"/>
                  </a:ext>
                </a:extLst>
              </a:tr>
            </a:tbl>
          </a:graphicData>
        </a:graphic>
      </p:graphicFrame>
      <p:sp>
        <p:nvSpPr>
          <p:cNvPr id="6" name="TextBox 5">
            <a:extLst>
              <a:ext uri="{FF2B5EF4-FFF2-40B4-BE49-F238E27FC236}">
                <a16:creationId xmlns:a16="http://schemas.microsoft.com/office/drawing/2014/main" id="{423101CF-451E-C825-B945-595FDE69CEEB}"/>
              </a:ext>
            </a:extLst>
          </p:cNvPr>
          <p:cNvSpPr txBox="1"/>
          <p:nvPr/>
        </p:nvSpPr>
        <p:spPr>
          <a:xfrm>
            <a:off x="609600" y="8724900"/>
            <a:ext cx="9144000" cy="409728"/>
          </a:xfrm>
          <a:prstGeom prst="rect">
            <a:avLst/>
          </a:prstGeom>
          <a:noFill/>
        </p:spPr>
        <p:txBody>
          <a:bodyPr wrap="square">
            <a:spAutoFit/>
          </a:bodyPr>
          <a:lstStyle/>
          <a:p>
            <a:pPr marL="921544" lvl="2" indent="-307181" algn="l">
              <a:lnSpc>
                <a:spcPts val="2700"/>
              </a:lnSpc>
            </a:pPr>
            <a:r>
              <a:rPr lang="en-US" sz="1800" dirty="0">
                <a:solidFill>
                  <a:srgbClr val="000000"/>
                </a:solidFill>
                <a:latin typeface="Glacial Indifference"/>
                <a:ea typeface="Glacial Indifference"/>
                <a:cs typeface="Glacial Indifference"/>
                <a:sym typeface="Glacial Indifference"/>
              </a:rPr>
              <a:t>*OpenAI. (2024). ChatGPT(Nov 29) [largelanguage model]</a:t>
            </a:r>
          </a:p>
        </p:txBody>
      </p:sp>
    </p:spTree>
    <p:extLst>
      <p:ext uri="{BB962C8B-B14F-4D97-AF65-F5344CB8AC3E}">
        <p14:creationId xmlns:p14="http://schemas.microsoft.com/office/powerpoint/2010/main" val="39141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7A0B-C870-852D-AB86-9ADB01F5B8C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055F5C-7797-96FE-9B69-019207E91DAD}"/>
              </a:ext>
            </a:extLst>
          </p:cNvPr>
          <p:cNvSpPr txBox="1"/>
          <p:nvPr/>
        </p:nvSpPr>
        <p:spPr>
          <a:xfrm>
            <a:off x="1348740" y="673046"/>
            <a:ext cx="15590520" cy="2693045"/>
          </a:xfrm>
          <a:prstGeom prst="rect">
            <a:avLst/>
          </a:prstGeom>
        </p:spPr>
        <p:txBody>
          <a:bodyPr lIns="0" tIns="0" rIns="0" bIns="0" rtlCol="0" anchor="t">
            <a:spAutoFit/>
          </a:bodyPr>
          <a:lstStyle/>
          <a:p>
            <a:pPr>
              <a:lnSpc>
                <a:spcPts val="7038"/>
              </a:lnSpc>
            </a:pPr>
            <a:r>
              <a:rPr lang="en-US" sz="6517" dirty="0">
                <a:solidFill>
                  <a:srgbClr val="000000"/>
                </a:solidFill>
                <a:latin typeface="Oswald"/>
                <a:ea typeface="Oswald"/>
                <a:cs typeface="Oswald"/>
                <a:sym typeface="Oswald"/>
              </a:rPr>
              <a:t>KEY DIFFERENCES BETWEEN A SPONSOREE, MENTEE, &amp; BENEFICIARY OF AN ALLY* - Summary</a:t>
            </a:r>
          </a:p>
          <a:p>
            <a:pPr algn="l">
              <a:lnSpc>
                <a:spcPts val="7038"/>
              </a:lnSpc>
            </a:pPr>
            <a:endParaRPr lang="en-US" sz="6517" dirty="0">
              <a:solidFill>
                <a:srgbClr val="000000"/>
              </a:solidFill>
              <a:latin typeface="Oswald"/>
              <a:ea typeface="Oswald"/>
              <a:cs typeface="Oswald"/>
              <a:sym typeface="Oswald"/>
            </a:endParaRPr>
          </a:p>
        </p:txBody>
      </p:sp>
      <p:sp>
        <p:nvSpPr>
          <p:cNvPr id="3" name="TextBox 3">
            <a:extLst>
              <a:ext uri="{FF2B5EF4-FFF2-40B4-BE49-F238E27FC236}">
                <a16:creationId xmlns:a16="http://schemas.microsoft.com/office/drawing/2014/main" id="{7C38E0A1-E14C-0538-2E24-7CD1118623DC}"/>
              </a:ext>
            </a:extLst>
          </p:cNvPr>
          <p:cNvSpPr txBox="1"/>
          <p:nvPr/>
        </p:nvSpPr>
        <p:spPr>
          <a:xfrm>
            <a:off x="1348740" y="2857500"/>
            <a:ext cx="16262684" cy="4632037"/>
          </a:xfrm>
          <a:prstGeom prst="rect">
            <a:avLst/>
          </a:prstGeom>
        </p:spPr>
        <p:txBody>
          <a:bodyPr lIns="0" tIns="0" rIns="0" bIns="0" rtlCol="0" anchor="t">
            <a:spAutoFit/>
          </a:bodyPr>
          <a:lstStyle/>
          <a:p>
            <a:pPr marL="542925" lvl="1" indent="-271462" algn="l">
              <a:buAutoNum type="arabicPeriod"/>
            </a:pPr>
            <a:r>
              <a:rPr lang="en-US" sz="3200" spc="464" dirty="0">
                <a:solidFill>
                  <a:srgbClr val="000000"/>
                </a:solidFill>
                <a:latin typeface="Oswald"/>
                <a:ea typeface="Oswald"/>
                <a:cs typeface="Oswald"/>
                <a:sym typeface="Oswald"/>
              </a:rPr>
              <a:t>Sponsoree: </a:t>
            </a:r>
            <a:r>
              <a:rPr lang="en-US" sz="3200" spc="464" dirty="0">
                <a:solidFill>
                  <a:srgbClr val="000000"/>
                </a:solidFill>
                <a:latin typeface="Glacial Indifference" panose="020B0604020202020204" charset="0"/>
                <a:ea typeface="Oswald"/>
                <a:cs typeface="Oswald"/>
                <a:sym typeface="Oswald"/>
              </a:rPr>
              <a:t>Focused on career visibility and advancement; requires active promotion by a sponsor.</a:t>
            </a:r>
          </a:p>
          <a:p>
            <a:pPr marL="542925" lvl="1" indent="-271462" algn="l">
              <a:buAutoNum type="arabicPeriod"/>
            </a:pPr>
            <a:endParaRPr lang="en-US" sz="3200" spc="464" dirty="0">
              <a:solidFill>
                <a:srgbClr val="000000"/>
              </a:solidFill>
              <a:latin typeface="Glacial Indifference" panose="020B0604020202020204" charset="0"/>
              <a:ea typeface="Oswald"/>
              <a:cs typeface="Oswald"/>
              <a:sym typeface="Oswald"/>
            </a:endParaRPr>
          </a:p>
          <a:p>
            <a:pPr marL="542925" lvl="1" indent="-271462">
              <a:buAutoNum type="arabicPeriod"/>
            </a:pPr>
            <a:r>
              <a:rPr lang="en-US" sz="3200" spc="464" dirty="0">
                <a:solidFill>
                  <a:srgbClr val="000000"/>
                </a:solidFill>
                <a:latin typeface="Oswald"/>
                <a:ea typeface="Oswald"/>
                <a:cs typeface="Oswald"/>
                <a:sym typeface="Oswald"/>
              </a:rPr>
              <a:t>Mentee: </a:t>
            </a:r>
            <a:r>
              <a:rPr lang="en-US" sz="3200" spc="464" dirty="0">
                <a:solidFill>
                  <a:srgbClr val="000000"/>
                </a:solidFill>
                <a:latin typeface="Glacial Indifference" panose="020B0604020202020204" charset="0"/>
                <a:sym typeface="Oswald"/>
              </a:rPr>
              <a:t>Centered on learning and growth; receives guidance and mentorship for development.</a:t>
            </a:r>
          </a:p>
          <a:p>
            <a:pPr marL="542925" lvl="1" indent="-271462">
              <a:buAutoNum type="arabicPeriod"/>
            </a:pPr>
            <a:endParaRPr lang="en-US" sz="3200" spc="464" dirty="0">
              <a:solidFill>
                <a:srgbClr val="000000"/>
              </a:solidFill>
              <a:latin typeface="Glacial Indifference" panose="020B0604020202020204" charset="0"/>
              <a:sym typeface="Oswald"/>
            </a:endParaRPr>
          </a:p>
          <a:p>
            <a:pPr marL="542925" lvl="1" indent="-271462">
              <a:buAutoNum type="arabicPeriod"/>
            </a:pPr>
            <a:r>
              <a:rPr lang="en-US" sz="3200" spc="464" dirty="0">
                <a:solidFill>
                  <a:srgbClr val="000000"/>
                </a:solidFill>
                <a:latin typeface="Oswald"/>
                <a:ea typeface="Oswald"/>
                <a:cs typeface="Oswald"/>
                <a:sym typeface="Oswald"/>
              </a:rPr>
              <a:t>Beneficiary of an Ally: </a:t>
            </a:r>
            <a:r>
              <a:rPr lang="en-US" sz="3200" spc="464" dirty="0">
                <a:solidFill>
                  <a:srgbClr val="000000"/>
                </a:solidFill>
                <a:latin typeface="Glacial Indifference" panose="020B0604020202020204" charset="0"/>
                <a:sym typeface="Oswald"/>
              </a:rPr>
              <a:t>Aims for equity and inclusion; benefits from an ally's advocacy and systemic change efforts.</a:t>
            </a:r>
          </a:p>
          <a:p>
            <a:pPr marL="921544" lvl="2" indent="-307181"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921544" lvl="2" indent="-307181" algn="l">
              <a:lnSpc>
                <a:spcPts val="2700"/>
              </a:lnSpc>
            </a:pPr>
            <a:r>
              <a:rPr lang="en-US" sz="2250" dirty="0">
                <a:solidFill>
                  <a:srgbClr val="000000"/>
                </a:solidFill>
                <a:latin typeface="Glacial Indifference"/>
                <a:ea typeface="Glacial Indifference"/>
                <a:cs typeface="Glacial Indifference"/>
                <a:sym typeface="Glacial Indifference"/>
              </a:rPr>
              <a:t>*OpenAI. (2024). ChatGPT(Nov 29) [largelanguage model]</a:t>
            </a:r>
          </a:p>
        </p:txBody>
      </p:sp>
      <p:sp>
        <p:nvSpPr>
          <p:cNvPr id="4" name="TextBox 3">
            <a:extLst>
              <a:ext uri="{FF2B5EF4-FFF2-40B4-BE49-F238E27FC236}">
                <a16:creationId xmlns:a16="http://schemas.microsoft.com/office/drawing/2014/main" id="{BBE2FB62-8F2E-C483-0FA1-9829232783C9}"/>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extLst>
      <p:ext uri="{BB962C8B-B14F-4D97-AF65-F5344CB8AC3E}">
        <p14:creationId xmlns:p14="http://schemas.microsoft.com/office/powerpoint/2010/main" val="180039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508433"/>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66900"/>
            <a:ext cx="15590520" cy="7809830"/>
          </a:xfrm>
          <a:prstGeom prst="rect">
            <a:avLst/>
          </a:prstGeom>
        </p:spPr>
        <p:txBody>
          <a:bodyPr lIns="0" tIns="0" rIns="0" bIns="0" rtlCol="0" anchor="t">
            <a:spAutoFit/>
          </a:bodyPr>
          <a:lstStyle/>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2" tooltip="https://fra01.safelinks.protection.outlook.com/?url=https%3A%2F%2Fwww.forbes.com%2Fcouncils%2Fforbeshumanresourcescouncil%2F2019%2F09%2F27%2Fthe-roles-of-allies-mentors-and-sponsors-in-employee-development%2F&amp;data=05%7C02%7Cnargolwalla%40plass.com%7C3e715d4738f04b07717708dcc5f83637%7C679b4aa20e0a44e4baadcf219c2c2ad2%7C0%7C0%7C638602919194969192%7CUnknown%7CTWFpbGZsb3d8eyJWIjoiMC4wLjAwMDAiLCJQIjoiV2luMzIiLCJBTiI6Ik1haWwiLCJXVCI6Mn0%3D%7C0%7C%7C%7C&amp;sdata=DpFM7xknO1xul2SaY84TBNu5jec%2BrGp%2FSpToDtI%2FyqQ%3D&amp;reserved=0"/>
              </a:rPr>
              <a:t>The Roles Of Allies, Mentors And Sponsors In Employee Development (forbes.com)</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3" tooltip="https://fra01.safelinks.protection.outlook.com/?url=https%3A%2F%2Fwww.thepeoplespace.com%2Fideas%2Farticles%2Fhow-mentorship-sponsorship-and-allyship-support-career-progression-black-employees&amp;data=05%7C02%7Cnargolwalla%40plass.com%7C3e715d4738f04b07717708dcc5f83637%7C679b4aa20e0a44e4baadcf219c2c2ad2%7C0%7C0%7C638602919194977195%7CUnknown%7CTWFpbGZsb3d8eyJWIjoiMC4wLjAwMDAiLCJQIjoiV2luMzIiLCJBTiI6Ik1haWwiLCJXVCI6Mn0%3D%7C0%7C%7C%7C&amp;sdata=32oR0hptrC%2FToHKRyiMWsmI6aga%2FHfgJRzOBEbIlLoY%3D&amp;reserved=0"/>
              </a:rPr>
              <a:t>How mentorship, sponsorship and allyship support the career progression of Black employees | The People Space</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4" tooltip="https://fra01.safelinks.protection.outlook.com/?url=https%3A%2F%2Fwww.aboutschwab.com%2Fmss%2Fstory%2Fimportance-of-mentorship-allyship-and-sponsorship&amp;data=05%7C02%7Cnargolwalla%40plass.com%7C3e715d4738f04b07717708dcc5f83637%7C679b4aa20e0a44e4baadcf219c2c2ad2%7C0%7C0%7C638602919194983901%7CUnknown%7CTWFpbGZsb3d8eyJWIjoiMC4wLjAwMDAiLCJQIjoiV2luMzIiLCJBTiI6Ik1haWwiLCJXVCI6Mn0%3D%7C0%7C%7C%7C&amp;sdata=RjUzwwtXfyMoDyiOCJb34b7LWYUpAJ4tq5WLUx2SDuo%3D&amp;reserved=0"/>
              </a:rPr>
              <a:t>The importance of mentorship, allyship and sponsorship | Charles Schwab (aboutschwab.com)</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5" tooltip="https://fra01.safelinks.protection.outlook.com/?url=https%3A%2F%2Fblog.themomproject.com%2Fhow-i-found-true-allies-sponsors-at-work&amp;data=05%7C02%7Cnargolwalla%40plass.com%7C3e715d4738f04b07717708dcc5f83637%7C679b4aa20e0a44e4baadcf219c2c2ad2%7C0%7C0%7C638602919194990266%7CUnknown%7CTWFpbGZsb3d8eyJWIjoiMC4wLjAwMDAiLCJQIjoiV2luMzIiLCJBTiI6Ik1haWwiLCJXVCI6Mn0%3D%7C0%7C%7C%7C&amp;sdata=nfoCbiNHahWUReZvojQaA48Jd5faa6zNoiPZFLS0pbQ%3D&amp;reserved=0"/>
              </a:rPr>
              <a:t>How I Found True Allies &amp; Sponsors at Work (themomproject.com)</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6" tooltip="https://fra01.safelinks.protection.outlook.com/?url=https%3A%2F%2Fparity.womenceoreport.org%2Fdiversity-equity-inclusion-resources%2Fsponsorship-allyship-consulting-services%2F&amp;data=05%7C02%7Cnargolwalla%40plass.com%7C3e715d4738f04b07717708dcc5f83637%7C679b4aa20e0a44e4baadcf219c2c2ad2%7C0%7C0%7C638602919194996444%7CUnknown%7CTWFpbGZsb3d8eyJWIjoiMC4wLjAwMDAiLCJQIjoiV2luMzIiLCJBTiI6Ik1haWwiLCJXVCI6Mn0%3D%7C0%7C%7C%7C&amp;sdata=EoKoaG8JqPyxKXi%2Bn5nKasfZAoNSZcCgMgHNJfnep2s%3D&amp;reserved=0"/>
              </a:rPr>
              <a:t>Sponsorship / Allyship Consulting Services – Resources for Parity (womenceoreport.org)</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7" tooltip="https://fra01.safelinks.protection.outlook.com/?url=https%3A%2F%2Ffastercapital.com%2Ftopics%2Fthe-importance-of-mentorship%2C-sponsorship%2C-and-allyship.html&amp;data=05%7C02%7Cnargolwalla%40plass.com%7C3e715d4738f04b07717708dcc5f83637%7C679b4aa20e0a44e4baadcf219c2c2ad2%7C0%7C0%7C638602919195002791%7CUnknown%7CTWFpbGZsb3d8eyJWIjoiMC4wLjAwMDAiLCJQIjoiV2luMzIiLCJBTiI6Ik1haWwiLCJXVCI6Mn0%3D%7C0%7C%7C%7C&amp;sdata=TNO7yIreaK379PzFYgkslfocN3Y7rJZ0VLeGXeGclHk%3D&amp;reserved=0"/>
              </a:rPr>
              <a:t>The Importance Of Mentorship, Sponsorship, And Allyship – FasterCapital</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8" tooltip="https://fra01.safelinks.protection.outlook.com/?url=https%3A%2F%2Fcontent.aia.org%2Fsites%2Fdefault%2Ffiles%2F2019-06%2FAIA_Guides_for_Equitable_Practice_06_Mentorship_Sponsorship.pdf&amp;data=05%7C02%7CNARGOLWALLA%40plass.com%7Cc5820637f3b045c746ca08dcdcab0953%7C679b4aa20e0a44e4baadcf219c2c2ad2%7C0%7C0%7C638627874390941344%7CUnknown%7CTWFpbGZsb3d8eyJWIjoiMC4wLjAwMDAiLCJQIjoiV2luMzIiLCJBTiI6Ik1haWwiLCJXVCI6Mn0%3D%7C0%7C%7C%7C&amp;sdata=UGS0NjSrBkuoE9ZWVcMnrzu1XdPZGhJF1a1TnhDfhqc%3D&amp;reserved=0"/>
              </a:rPr>
              <a:t>American Institute of Architects Mentorship &amp; Sponsorship</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9" tooltip="https://fra01.safelinks.protection.outlook.com/?url=https%3A%2F%2Fstatic1.squarespace.com%2Fstatic%2F5cfec3b529a9140001dfd40f%2Ft%2F62ffda8bf93613466d69d2c2%2F1660934796733%2FThe%2BImpact%2Bof%2BSponsorship%2B%2526%2BAllyship.pdf&amp;data=05%7C02%7CNARGOLWALLA%40plass.com%7Cc5820637f3b045c746ca08dcdcab0953%7C679b4aa20e0a44e4baadcf219c2c2ad2%7C0%7C0%7C638627874390959521%7CUnknown%7CTWFpbGZsb3d8eyJWIjoiMC4wLjAwMDAiLCJQIjoiV2luMzIiLCJBTiI6Ik1haWwiLCJXVCI6Mn0%3D%7C0%7C%7C%7C&amp;sdata=lx4VryQ4Off4Vwk89XqeJwispTpbWxBiDHxevViw49M%3D&amp;reserved=0"/>
              </a:rPr>
              <a:t>The impact of Sponsorship &amp; Allyship</a:t>
            </a:r>
          </a:p>
          <a:p>
            <a:pPr marL="488632" lvl="1" indent="-244316" algn="l">
              <a:lnSpc>
                <a:spcPts val="2916"/>
              </a:lnSpc>
              <a:buFont typeface="Arial"/>
              <a:buChar char="•"/>
            </a:pPr>
            <a:r>
              <a:rPr lang="en-US" sz="2700" u="sng" dirty="0">
                <a:solidFill>
                  <a:srgbClr val="000000"/>
                </a:solidFill>
                <a:latin typeface="Glacial Indifference"/>
                <a:ea typeface="Glacial Indifference"/>
                <a:cs typeface="Glacial Indifference"/>
                <a:sym typeface="Glacial Indifference"/>
                <a:hlinkClick r:id="rId10" tooltip="https://fra01.safelinks.protection.outlook.com/?url=https%3A%2F%2Fwww.fair360.com%2Fmedia%2F2019%2F02%2F1The-Differences-Between-Mentoring-and-Sponsorship-Webinar.pdf&amp;data=05%7C02%7CNARGOLWALLA%40plass.com%7Cc5820637f3b045c746ca08dcdcab0953%7C679b4aa20e0a44e4baadcf219c2c2ad2%7C0%7C0%7C638627874390978499%7CUnknown%7CTWFpbGZsb3d8eyJWIjoiMC4wLjAwMDAiLCJQIjoiV2luMzIiLCJBTiI6Ik1haWwiLCJXVCI6Mn0%3D%7C0%7C%7C%7C&amp;sdata=lyPHvgn4N5pHagUxM42ngIP5yTSeVbvA3Rd8qAWXD80%3D&amp;reserved=0"/>
              </a:rPr>
              <a:t>Diversity Inc. The Differences Between Mentoring and Sponsorship</a:t>
            </a:r>
          </a:p>
          <a:p>
            <a:pPr marL="488632" lvl="1" indent="-244316" algn="l">
              <a:lnSpc>
                <a:spcPts val="2916"/>
              </a:lnSpc>
              <a:buFont typeface="Arial"/>
              <a:buChar char="•"/>
            </a:pPr>
            <a:r>
              <a:rPr lang="en-US" sz="2800" dirty="0">
                <a:hlinkClick r:id="rId11"/>
              </a:rPr>
              <a:t>Why Having A Sponsor Is Important For Women And How To Get One</a:t>
            </a:r>
            <a:endParaRPr lang="en-US" sz="2800" dirty="0"/>
          </a:p>
          <a:p>
            <a:pPr marL="488632" lvl="1" indent="-244316" algn="l">
              <a:lnSpc>
                <a:spcPts val="2916"/>
              </a:lnSpc>
              <a:buFont typeface="Arial"/>
              <a:buChar char="•"/>
            </a:pPr>
            <a:r>
              <a:rPr lang="en-US" sz="2800" dirty="0">
                <a:hlinkClick r:id="rId12"/>
              </a:rPr>
              <a:t>Want To Advance Your Career Faster? Get A Sponsor.</a:t>
            </a:r>
            <a:r>
              <a:rPr lang="en-US" sz="2800" dirty="0"/>
              <a:t> </a:t>
            </a:r>
          </a:p>
          <a:p>
            <a:pPr marL="488632" lvl="1" indent="-244316" algn="l">
              <a:lnSpc>
                <a:spcPts val="2916"/>
              </a:lnSpc>
              <a:buFont typeface="Arial"/>
              <a:buChar char="•"/>
            </a:pPr>
            <a:r>
              <a:rPr lang="en-US" sz="2800" dirty="0">
                <a:hlinkClick r:id="rId13"/>
              </a:rPr>
              <a:t>Understanding The Impact Of Mentorship Versus Sponsorship</a:t>
            </a:r>
            <a:endParaRPr lang="en-US" sz="2800" dirty="0"/>
          </a:p>
          <a:p>
            <a:pPr marL="488632" lvl="1" indent="-244316" algn="l">
              <a:lnSpc>
                <a:spcPts val="2916"/>
              </a:lnSpc>
              <a:buFont typeface="Arial"/>
              <a:buChar char="•"/>
            </a:pPr>
            <a:r>
              <a:rPr lang="en-US" sz="2800" dirty="0">
                <a:hlinkClick r:id="rId14"/>
              </a:rPr>
              <a:t>Use Sponsorship And Mentorship To Mitigate Burnout, Improve Connection And Increase Representation</a:t>
            </a:r>
            <a:endParaRPr lang="en-US" sz="2800" dirty="0"/>
          </a:p>
          <a:p>
            <a:pPr marL="488632" lvl="1" indent="-244316" algn="l">
              <a:lnSpc>
                <a:spcPts val="2916"/>
              </a:lnSpc>
              <a:buFont typeface="Arial"/>
              <a:buChar char="•"/>
            </a:pPr>
            <a:r>
              <a:rPr lang="en-US" sz="2800" dirty="0">
                <a:hlinkClick r:id="rId15"/>
              </a:rPr>
              <a:t>Investing In Mentorship And Sponsorship To Foster Employee Growth</a:t>
            </a:r>
            <a:endParaRPr lang="en-US" sz="2800" dirty="0"/>
          </a:p>
          <a:p>
            <a:pPr marL="488632" lvl="1" indent="-244316" algn="l">
              <a:lnSpc>
                <a:spcPts val="2916"/>
              </a:lnSpc>
              <a:buFont typeface="Arial"/>
              <a:buChar char="•"/>
            </a:pPr>
            <a:r>
              <a:rPr lang="en-US" sz="2800" dirty="0">
                <a:hlinkClick r:id="rId16"/>
              </a:rPr>
              <a:t>The Role Of Mentorship In Organizations' Diversity Initiatives</a:t>
            </a:r>
            <a:endParaRPr lang="en-US" sz="2800" dirty="0"/>
          </a:p>
          <a:p>
            <a:pPr marL="488632" lvl="1" indent="-244316" algn="l">
              <a:lnSpc>
                <a:spcPts val="2916"/>
              </a:lnSpc>
              <a:buFont typeface="Arial"/>
              <a:buChar char="•"/>
            </a:pPr>
            <a:r>
              <a:rPr lang="en-US" sz="2800" dirty="0">
                <a:hlinkClick r:id="rId17"/>
              </a:rPr>
              <a:t>Equipping Leaders And Employees For Successful Sponsorship</a:t>
            </a:r>
            <a:endParaRPr lang="en-US" sz="2800" dirty="0"/>
          </a:p>
          <a:p>
            <a:pPr marL="488632" lvl="1" indent="-244316" algn="l">
              <a:lnSpc>
                <a:spcPts val="2916"/>
              </a:lnSpc>
              <a:buFont typeface="Arial"/>
              <a:buChar char="•"/>
            </a:pPr>
            <a:r>
              <a:rPr lang="en-US" sz="2800" dirty="0">
                <a:hlinkClick r:id="rId18"/>
              </a:rPr>
              <a:t>Tackling Diversity And Inclusion: Sponsors, Consultants And Advisors As Part Of Your Strategy</a:t>
            </a:r>
            <a:endParaRPr lang="en-US" sz="2800" dirty="0"/>
          </a:p>
          <a:p>
            <a:pPr marL="488632" lvl="1" indent="-244316" algn="l">
              <a:lnSpc>
                <a:spcPts val="2916"/>
              </a:lnSpc>
              <a:buFont typeface="Arial"/>
              <a:buChar char="•"/>
            </a:pPr>
            <a:r>
              <a:rPr lang="en-US" sz="2800" dirty="0">
                <a:hlinkClick r:id="rId19"/>
              </a:rPr>
              <a:t>Driving Diversity And Inclusion Requires Cracking The Code On Sponsorship</a:t>
            </a:r>
            <a:endParaRPr lang="en-US" sz="2800" dirty="0"/>
          </a:p>
          <a:p>
            <a:pPr marL="488632" lvl="1" indent="-244316" algn="l">
              <a:lnSpc>
                <a:spcPts val="2916"/>
              </a:lnSpc>
              <a:buFont typeface="Arial"/>
              <a:buChar char="•"/>
            </a:pPr>
            <a:r>
              <a:rPr lang="en-US" sz="2800" dirty="0">
                <a:hlinkClick r:id="rId20"/>
              </a:rPr>
              <a:t>How To Utilize A Relationship With A Coach, Sponsor Or Mentor</a:t>
            </a:r>
            <a:endParaRPr lang="en-US" sz="2700" u="sng" dirty="0">
              <a:solidFill>
                <a:srgbClr val="000000"/>
              </a:solidFill>
              <a:latin typeface="Glacial Indifference"/>
              <a:ea typeface="Glacial Indifference"/>
              <a:cs typeface="Glacial Indifference"/>
              <a:sym typeface="Glacial Indifference"/>
              <a:hlinkClick r:id="rId10" tooltip="https://fra01.safelinks.protection.outlook.com/?url=https%3A%2F%2Fwww.fair360.com%2Fmedia%2F2019%2F02%2F1The-Differences-Between-Mentoring-and-Sponsorship-Webinar.pdf&amp;data=05%7C02%7CNARGOLWALLA%40plass.com%7Cc5820637f3b045c746ca08dcdcab0953%7C679b4aa20e0a44e4baadcf219c2c2ad2%7C0%7C0%7C638627874390978499%7CUnknown%7CTWFpbGZsb3d8eyJWIjoiMC4wLjAwMDAiLCJQIjoiV2luMzIiLCJBTiI6Ik1haWwiLCJXVCI6Mn0%3D%7C0%7C%7C%7C&amp;sdata=lyPHvgn4N5pHagUxM42ngIP5yTSeVbvA3Rd8qAWXD80%3D&amp;reserved=0"/>
            </a:endParaRPr>
          </a:p>
        </p:txBody>
      </p:sp>
      <p:sp>
        <p:nvSpPr>
          <p:cNvPr id="4" name="TextBox 3">
            <a:extLst>
              <a:ext uri="{FF2B5EF4-FFF2-40B4-BE49-F238E27FC236}">
                <a16:creationId xmlns:a16="http://schemas.microsoft.com/office/drawing/2014/main" id="{203E9A90-8AE4-611A-8676-93DC028CECC1}"/>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1" action="ppaction://hlinksldjump"/>
              </a:rPr>
              <a:t>Table of Contents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59853" y="4264533"/>
            <a:ext cx="7220810" cy="1834134"/>
          </a:xfrm>
          <a:prstGeom prst="rect">
            <a:avLst/>
          </a:prstGeom>
        </p:spPr>
        <p:txBody>
          <a:bodyPr lIns="0" tIns="0" rIns="0" bIns="0" rtlCol="0" anchor="t">
            <a:spAutoFit/>
          </a:bodyPr>
          <a:lstStyle/>
          <a:p>
            <a:pPr algn="ctr">
              <a:lnSpc>
                <a:spcPts val="7128"/>
              </a:lnSpc>
            </a:pPr>
            <a:r>
              <a:rPr lang="en-US" sz="6600" dirty="0">
                <a:solidFill>
                  <a:srgbClr val="000000"/>
                </a:solidFill>
                <a:latin typeface="Oswald"/>
                <a:ea typeface="Oswald"/>
                <a:cs typeface="Oswald"/>
                <a:sym typeface="Oswald"/>
              </a:rPr>
              <a:t>COMMUNICATION &amp; VOCABULARY</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3504-6E1A-5C3B-203E-BC49F8304C4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9CBE8CB-43DE-1E84-BB0F-8AAEEC4059DC}"/>
              </a:ext>
            </a:extLst>
          </p:cNvPr>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aphicFrame>
        <p:nvGraphicFramePr>
          <p:cNvPr id="5" name="Table 4">
            <a:extLst>
              <a:ext uri="{FF2B5EF4-FFF2-40B4-BE49-F238E27FC236}">
                <a16:creationId xmlns:a16="http://schemas.microsoft.com/office/drawing/2014/main" id="{985B6E48-8679-ABF4-0901-D9FC091AA484}"/>
              </a:ext>
            </a:extLst>
          </p:cNvPr>
          <p:cNvGraphicFramePr>
            <a:graphicFrameLocks noGrp="1"/>
          </p:cNvGraphicFramePr>
          <p:nvPr>
            <p:extLst>
              <p:ext uri="{D42A27DB-BD31-4B8C-83A1-F6EECF244321}">
                <p14:modId xmlns:p14="http://schemas.microsoft.com/office/powerpoint/2010/main" val="3858773603"/>
              </p:ext>
            </p:extLst>
          </p:nvPr>
        </p:nvGraphicFramePr>
        <p:xfrm>
          <a:off x="3390900" y="2329180"/>
          <a:ext cx="11506200" cy="6370320"/>
        </p:xfrm>
        <a:graphic>
          <a:graphicData uri="http://schemas.openxmlformats.org/drawingml/2006/table">
            <a:tbl>
              <a:tblPr firstRow="1" bandRow="1">
                <a:tableStyleId>{073A0DAA-6AF3-43AB-8588-CEC1D06C72B9}</a:tableStyleId>
              </a:tblPr>
              <a:tblGrid>
                <a:gridCol w="1066800">
                  <a:extLst>
                    <a:ext uri="{9D8B030D-6E8A-4147-A177-3AD203B41FA5}">
                      <a16:colId xmlns:a16="http://schemas.microsoft.com/office/drawing/2014/main" val="704756027"/>
                    </a:ext>
                  </a:extLst>
                </a:gridCol>
                <a:gridCol w="9601200">
                  <a:extLst>
                    <a:ext uri="{9D8B030D-6E8A-4147-A177-3AD203B41FA5}">
                      <a16:colId xmlns:a16="http://schemas.microsoft.com/office/drawing/2014/main" val="2288826582"/>
                    </a:ext>
                  </a:extLst>
                </a:gridCol>
                <a:gridCol w="838200">
                  <a:extLst>
                    <a:ext uri="{9D8B030D-6E8A-4147-A177-3AD203B41FA5}">
                      <a16:colId xmlns:a16="http://schemas.microsoft.com/office/drawing/2014/main" val="3411893488"/>
                    </a:ext>
                  </a:extLst>
                </a:gridCol>
              </a:tblGrid>
              <a:tr h="370840">
                <a:tc>
                  <a:txBody>
                    <a:bodyPr/>
                    <a:lstStyle/>
                    <a:p>
                      <a:pPr algn="ctr"/>
                      <a:r>
                        <a:rPr lang="en-US" dirty="0"/>
                        <a:t>Module Number</a:t>
                      </a:r>
                    </a:p>
                  </a:txBody>
                  <a:tcPr/>
                </a:tc>
                <a:tc>
                  <a:txBody>
                    <a:bodyPr/>
                    <a:lstStyle/>
                    <a:p>
                      <a:pPr algn="ctr"/>
                      <a:r>
                        <a:rPr lang="en-US" dirty="0"/>
                        <a:t>Module Title</a:t>
                      </a:r>
                    </a:p>
                  </a:txBody>
                  <a:tcPr/>
                </a:tc>
                <a:tc>
                  <a:txBody>
                    <a:bodyPr/>
                    <a:lstStyle/>
                    <a:p>
                      <a:pPr algn="ctr"/>
                      <a:r>
                        <a:rPr lang="en-US" dirty="0"/>
                        <a:t>Slide</a:t>
                      </a:r>
                    </a:p>
                  </a:txBody>
                  <a:tcPr/>
                </a:tc>
                <a:extLst>
                  <a:ext uri="{0D108BD9-81ED-4DB2-BD59-A6C34878D82A}">
                    <a16:rowId xmlns:a16="http://schemas.microsoft.com/office/drawing/2014/main" val="847778477"/>
                  </a:ext>
                </a:extLst>
              </a:tr>
              <a:tr h="370840">
                <a:tc>
                  <a:txBody>
                    <a:bodyPr/>
                    <a:lstStyle/>
                    <a:p>
                      <a:endParaRPr lang="en-US" dirty="0"/>
                    </a:p>
                  </a:txBody>
                  <a:tcPr/>
                </a:tc>
                <a:tc>
                  <a:txBody>
                    <a:bodyPr/>
                    <a:lstStyle/>
                    <a:p>
                      <a:r>
                        <a:rPr lang="en-US" dirty="0"/>
                        <a:t>INTRODUCTION</a:t>
                      </a:r>
                    </a:p>
                  </a:txBody>
                  <a:tcPr/>
                </a:tc>
                <a:tc>
                  <a:txBody>
                    <a:bodyPr/>
                    <a:lstStyle/>
                    <a:p>
                      <a:pPr algn="r"/>
                      <a:r>
                        <a:rPr lang="en-US" dirty="0">
                          <a:hlinkClick r:id="rId4" action="ppaction://hlinksldjump"/>
                        </a:rPr>
                        <a:t>3</a:t>
                      </a:r>
                      <a:endParaRPr lang="en-US" dirty="0"/>
                    </a:p>
                  </a:txBody>
                  <a:tcPr/>
                </a:tc>
                <a:extLst>
                  <a:ext uri="{0D108BD9-81ED-4DB2-BD59-A6C34878D82A}">
                    <a16:rowId xmlns:a16="http://schemas.microsoft.com/office/drawing/2014/main" val="3026225299"/>
                  </a:ext>
                </a:extLst>
              </a:tr>
              <a:tr h="370840">
                <a:tc>
                  <a:txBody>
                    <a:bodyPr/>
                    <a:lstStyle/>
                    <a:p>
                      <a:r>
                        <a:rPr lang="en-US" dirty="0"/>
                        <a:t>I.</a:t>
                      </a:r>
                    </a:p>
                  </a:txBody>
                  <a:tcPr/>
                </a:tc>
                <a:tc>
                  <a:txBody>
                    <a:bodyPr/>
                    <a:lstStyle/>
                    <a:p>
                      <a:r>
                        <a:rPr lang="en-US" dirty="0"/>
                        <a:t>DEFINITIONS AND CHARACTERISTICS OF EACH RELATIONSHIP - ON BOTH SIDES &amp; DIFFERENCES BETWEEN THE THREE RELATIONSHIPS</a:t>
                      </a:r>
                    </a:p>
                  </a:txBody>
                  <a:tcPr/>
                </a:tc>
                <a:tc>
                  <a:txBody>
                    <a:bodyPr/>
                    <a:lstStyle/>
                    <a:p>
                      <a:pPr algn="r"/>
                      <a:r>
                        <a:rPr lang="en-US" dirty="0">
                          <a:hlinkClick r:id="rId5" action="ppaction://hlinksldjump"/>
                        </a:rPr>
                        <a:t>7</a:t>
                      </a:r>
                      <a:endParaRPr lang="en-US" dirty="0"/>
                    </a:p>
                  </a:txBody>
                  <a:tcPr/>
                </a:tc>
                <a:extLst>
                  <a:ext uri="{0D108BD9-81ED-4DB2-BD59-A6C34878D82A}">
                    <a16:rowId xmlns:a16="http://schemas.microsoft.com/office/drawing/2014/main" val="85930114"/>
                  </a:ext>
                </a:extLst>
              </a:tr>
              <a:tr h="370840">
                <a:tc>
                  <a:txBody>
                    <a:bodyPr/>
                    <a:lstStyle/>
                    <a:p>
                      <a:r>
                        <a:rPr lang="en-US" dirty="0"/>
                        <a:t>II.</a:t>
                      </a:r>
                    </a:p>
                  </a:txBody>
                  <a:tcPr/>
                </a:tc>
                <a:tc>
                  <a:txBody>
                    <a:bodyPr/>
                    <a:lstStyle/>
                    <a:p>
                      <a:r>
                        <a:rPr lang="en-US" dirty="0"/>
                        <a:t>COMMUNICATION &amp; VOCABULARY</a:t>
                      </a:r>
                    </a:p>
                  </a:txBody>
                  <a:tcPr/>
                </a:tc>
                <a:tc>
                  <a:txBody>
                    <a:bodyPr/>
                    <a:lstStyle/>
                    <a:p>
                      <a:pPr algn="r"/>
                      <a:r>
                        <a:rPr lang="en-US" dirty="0">
                          <a:hlinkClick r:id="rId6" action="ppaction://hlinksldjump"/>
                        </a:rPr>
                        <a:t>19</a:t>
                      </a:r>
                      <a:endParaRPr lang="en-US" dirty="0"/>
                    </a:p>
                  </a:txBody>
                  <a:tcPr/>
                </a:tc>
                <a:extLst>
                  <a:ext uri="{0D108BD9-81ED-4DB2-BD59-A6C34878D82A}">
                    <a16:rowId xmlns:a16="http://schemas.microsoft.com/office/drawing/2014/main" val="2653340065"/>
                  </a:ext>
                </a:extLst>
              </a:tr>
              <a:tr h="370840">
                <a:tc>
                  <a:txBody>
                    <a:bodyPr/>
                    <a:lstStyle/>
                    <a:p>
                      <a:r>
                        <a:rPr lang="en-US" dirty="0"/>
                        <a:t>III.</a:t>
                      </a:r>
                    </a:p>
                  </a:txBody>
                  <a:tcPr/>
                </a:tc>
                <a:tc>
                  <a:txBody>
                    <a:bodyPr/>
                    <a:lstStyle/>
                    <a:p>
                      <a:r>
                        <a:rPr lang="en-US" dirty="0"/>
                        <a:t>INTERNATIONAL OR CULTURAL NUANCES TO THE THREE RELATIONSHIPS</a:t>
                      </a:r>
                    </a:p>
                  </a:txBody>
                  <a:tcPr/>
                </a:tc>
                <a:tc>
                  <a:txBody>
                    <a:bodyPr/>
                    <a:lstStyle/>
                    <a:p>
                      <a:pPr algn="r"/>
                      <a:r>
                        <a:rPr lang="en-US" dirty="0">
                          <a:hlinkClick r:id="rId7" action="ppaction://hlinksldjump"/>
                        </a:rPr>
                        <a:t>29</a:t>
                      </a:r>
                      <a:endParaRPr lang="en-US" dirty="0"/>
                    </a:p>
                  </a:txBody>
                  <a:tcPr/>
                </a:tc>
                <a:extLst>
                  <a:ext uri="{0D108BD9-81ED-4DB2-BD59-A6C34878D82A}">
                    <a16:rowId xmlns:a16="http://schemas.microsoft.com/office/drawing/2014/main" val="2532068630"/>
                  </a:ext>
                </a:extLst>
              </a:tr>
              <a:tr h="370840">
                <a:tc>
                  <a:txBody>
                    <a:bodyPr/>
                    <a:lstStyle/>
                    <a:p>
                      <a:r>
                        <a:rPr lang="en-US" dirty="0"/>
                        <a:t>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NUANCES TO THE THREE RELATIONSHIPS - GENDER, LGBTQIAPN+, RACE AND ETHNICITY, NEURODIVERGENCE, DISABILITY, &amp; GENERATIONAL AND POWER DYNAMICS </a:t>
                      </a:r>
                    </a:p>
                  </a:txBody>
                  <a:tcPr/>
                </a:tc>
                <a:tc>
                  <a:txBody>
                    <a:bodyPr/>
                    <a:lstStyle/>
                    <a:p>
                      <a:pPr algn="r"/>
                      <a:r>
                        <a:rPr lang="en-US" dirty="0">
                          <a:hlinkClick r:id="rId8" action="ppaction://hlinksldjump"/>
                        </a:rPr>
                        <a:t>40</a:t>
                      </a:r>
                      <a:endParaRPr lang="en-US" dirty="0"/>
                    </a:p>
                  </a:txBody>
                  <a:tcPr/>
                </a:tc>
                <a:extLst>
                  <a:ext uri="{0D108BD9-81ED-4DB2-BD59-A6C34878D82A}">
                    <a16:rowId xmlns:a16="http://schemas.microsoft.com/office/drawing/2014/main" val="488498843"/>
                  </a:ext>
                </a:extLst>
              </a:tr>
              <a:tr h="370840">
                <a:tc>
                  <a:txBody>
                    <a:bodyPr/>
                    <a:lstStyle/>
                    <a:p>
                      <a:r>
                        <a:rPr lang="en-US" dirty="0"/>
                        <a:t>V.</a:t>
                      </a:r>
                    </a:p>
                  </a:txBody>
                  <a:tcPr/>
                </a:tc>
                <a:tc>
                  <a:txBody>
                    <a:bodyPr/>
                    <a:lstStyle/>
                    <a:p>
                      <a:r>
                        <a:rPr lang="en-US" dirty="0"/>
                        <a:t>IMPORTANCE OF HAVING ALL THREE RELATIONSHIPS IN OUR PROFESSIONAL LIVES - ON BOTH SIDES</a:t>
                      </a:r>
                    </a:p>
                  </a:txBody>
                  <a:tcPr/>
                </a:tc>
                <a:tc>
                  <a:txBody>
                    <a:bodyPr/>
                    <a:lstStyle/>
                    <a:p>
                      <a:pPr algn="r"/>
                      <a:r>
                        <a:rPr lang="en-US" dirty="0">
                          <a:hlinkClick r:id="rId9" action="ppaction://hlinksldjump"/>
                        </a:rPr>
                        <a:t>80</a:t>
                      </a:r>
                      <a:endParaRPr lang="en-US" dirty="0"/>
                    </a:p>
                  </a:txBody>
                  <a:tcPr/>
                </a:tc>
                <a:extLst>
                  <a:ext uri="{0D108BD9-81ED-4DB2-BD59-A6C34878D82A}">
                    <a16:rowId xmlns:a16="http://schemas.microsoft.com/office/drawing/2014/main" val="2987072289"/>
                  </a:ext>
                </a:extLst>
              </a:tr>
              <a:tr h="370840">
                <a:tc>
                  <a:txBody>
                    <a:bodyPr/>
                    <a:lstStyle/>
                    <a:p>
                      <a:r>
                        <a:rPr lang="en-US" dirty="0"/>
                        <a:t>VI.</a:t>
                      </a:r>
                    </a:p>
                  </a:txBody>
                  <a:tcPr/>
                </a:tc>
                <a:tc>
                  <a:txBody>
                    <a:bodyPr/>
                    <a:lstStyle/>
                    <a:p>
                      <a:r>
                        <a:rPr lang="en-US" dirty="0"/>
                        <a:t>METRICS</a:t>
                      </a:r>
                    </a:p>
                  </a:txBody>
                  <a:tcPr/>
                </a:tc>
                <a:tc>
                  <a:txBody>
                    <a:bodyPr/>
                    <a:lstStyle/>
                    <a:p>
                      <a:pPr algn="r"/>
                      <a:r>
                        <a:rPr lang="en-US" dirty="0">
                          <a:hlinkClick r:id="rId10" action="ppaction://hlinksldjump"/>
                        </a:rPr>
                        <a:t>93</a:t>
                      </a:r>
                      <a:endParaRPr lang="en-US" dirty="0"/>
                    </a:p>
                  </a:txBody>
                  <a:tcPr/>
                </a:tc>
                <a:extLst>
                  <a:ext uri="{0D108BD9-81ED-4DB2-BD59-A6C34878D82A}">
                    <a16:rowId xmlns:a16="http://schemas.microsoft.com/office/drawing/2014/main" val="3163043431"/>
                  </a:ext>
                </a:extLst>
              </a:tr>
              <a:tr h="370840">
                <a:tc>
                  <a:txBody>
                    <a:bodyPr/>
                    <a:lstStyle/>
                    <a:p>
                      <a:r>
                        <a:rPr lang="en-US" dirty="0"/>
                        <a:t>VII.</a:t>
                      </a:r>
                    </a:p>
                  </a:txBody>
                  <a:tcPr/>
                </a:tc>
                <a:tc>
                  <a:txBody>
                    <a:bodyPr/>
                    <a:lstStyle/>
                    <a:p>
                      <a:r>
                        <a:rPr lang="en-US" dirty="0"/>
                        <a:t>WHEN TO BECOME A SPONSOR/MENTOR/ALLY</a:t>
                      </a:r>
                    </a:p>
                  </a:txBody>
                  <a:tcPr/>
                </a:tc>
                <a:tc>
                  <a:txBody>
                    <a:bodyPr/>
                    <a:lstStyle/>
                    <a:p>
                      <a:pPr algn="r"/>
                      <a:r>
                        <a:rPr lang="en-US" dirty="0">
                          <a:hlinkClick r:id="rId11" action="ppaction://hlinksldjump"/>
                        </a:rPr>
                        <a:t>101</a:t>
                      </a:r>
                      <a:endParaRPr lang="en-US" dirty="0"/>
                    </a:p>
                  </a:txBody>
                  <a:tcPr/>
                </a:tc>
                <a:extLst>
                  <a:ext uri="{0D108BD9-81ED-4DB2-BD59-A6C34878D82A}">
                    <a16:rowId xmlns:a16="http://schemas.microsoft.com/office/drawing/2014/main" val="3039995523"/>
                  </a:ext>
                </a:extLst>
              </a:tr>
              <a:tr h="370840">
                <a:tc>
                  <a:txBody>
                    <a:bodyPr/>
                    <a:lstStyle/>
                    <a:p>
                      <a:r>
                        <a:rPr lang="en-US" dirty="0"/>
                        <a:t>VIII.</a:t>
                      </a:r>
                    </a:p>
                  </a:txBody>
                  <a:tcPr/>
                </a:tc>
                <a:tc>
                  <a:txBody>
                    <a:bodyPr/>
                    <a:lstStyle/>
                    <a:p>
                      <a:r>
                        <a:rPr lang="en-US" dirty="0"/>
                        <a:t>HOW TO BECOME A MORE EFFECTIVE SPONSOR/MENTOR/ALLY</a:t>
                      </a:r>
                    </a:p>
                  </a:txBody>
                  <a:tcPr/>
                </a:tc>
                <a:tc>
                  <a:txBody>
                    <a:bodyPr/>
                    <a:lstStyle/>
                    <a:p>
                      <a:pPr algn="r"/>
                      <a:r>
                        <a:rPr lang="en-US" dirty="0">
                          <a:hlinkClick r:id="rId12" action="ppaction://hlinksldjump"/>
                        </a:rPr>
                        <a:t>107</a:t>
                      </a:r>
                      <a:endParaRPr lang="en-US" dirty="0"/>
                    </a:p>
                  </a:txBody>
                  <a:tcPr/>
                </a:tc>
                <a:extLst>
                  <a:ext uri="{0D108BD9-81ED-4DB2-BD59-A6C34878D82A}">
                    <a16:rowId xmlns:a16="http://schemas.microsoft.com/office/drawing/2014/main" val="867583257"/>
                  </a:ext>
                </a:extLst>
              </a:tr>
              <a:tr h="370840">
                <a:tc>
                  <a:txBody>
                    <a:bodyPr/>
                    <a:lstStyle/>
                    <a:p>
                      <a:r>
                        <a:rPr lang="en-US" dirty="0"/>
                        <a:t>IX.</a:t>
                      </a:r>
                    </a:p>
                  </a:txBody>
                  <a:tcPr/>
                </a:tc>
                <a:tc>
                  <a:txBody>
                    <a:bodyPr/>
                    <a:lstStyle/>
                    <a:p>
                      <a:r>
                        <a:rPr lang="en-US" dirty="0"/>
                        <a:t>HOW TO BECOME A MORE EFFECTIVE BENEFICIARY</a:t>
                      </a:r>
                    </a:p>
                  </a:txBody>
                  <a:tcPr/>
                </a:tc>
                <a:tc>
                  <a:txBody>
                    <a:bodyPr/>
                    <a:lstStyle/>
                    <a:p>
                      <a:pPr algn="r"/>
                      <a:r>
                        <a:rPr lang="en-US" dirty="0">
                          <a:hlinkClick r:id="rId13" action="ppaction://hlinksldjump"/>
                        </a:rPr>
                        <a:t>114</a:t>
                      </a:r>
                      <a:endParaRPr lang="en-US" dirty="0"/>
                    </a:p>
                  </a:txBody>
                  <a:tcPr/>
                </a:tc>
                <a:extLst>
                  <a:ext uri="{0D108BD9-81ED-4DB2-BD59-A6C34878D82A}">
                    <a16:rowId xmlns:a16="http://schemas.microsoft.com/office/drawing/2014/main" val="2407589503"/>
                  </a:ext>
                </a:extLst>
              </a:tr>
              <a:tr h="370840">
                <a:tc>
                  <a:txBody>
                    <a:bodyPr/>
                    <a:lstStyle/>
                    <a:p>
                      <a:r>
                        <a:rPr lang="en-US" dirty="0"/>
                        <a:t>X.</a:t>
                      </a:r>
                    </a:p>
                  </a:txBody>
                  <a:tcPr/>
                </a:tc>
                <a:tc>
                  <a:txBody>
                    <a:bodyPr/>
                    <a:lstStyle/>
                    <a:p>
                      <a:r>
                        <a:rPr lang="en-US" dirty="0"/>
                        <a:t>HOW TO FOSTER SPONSORSHIP/MENTORSHIP/ALLYSHIP RELATIONSHIPS</a:t>
                      </a:r>
                    </a:p>
                  </a:txBody>
                  <a:tcPr/>
                </a:tc>
                <a:tc>
                  <a:txBody>
                    <a:bodyPr/>
                    <a:lstStyle/>
                    <a:p>
                      <a:pPr algn="r"/>
                      <a:r>
                        <a:rPr lang="en-US" dirty="0">
                          <a:hlinkClick r:id="rId14" action="ppaction://hlinksldjump"/>
                        </a:rPr>
                        <a:t>118</a:t>
                      </a:r>
                      <a:endParaRPr lang="en-US" dirty="0"/>
                    </a:p>
                  </a:txBody>
                  <a:tcPr/>
                </a:tc>
                <a:extLst>
                  <a:ext uri="{0D108BD9-81ED-4DB2-BD59-A6C34878D82A}">
                    <a16:rowId xmlns:a16="http://schemas.microsoft.com/office/drawing/2014/main" val="1150086221"/>
                  </a:ext>
                </a:extLst>
              </a:tr>
              <a:tr h="370840">
                <a:tc>
                  <a:txBody>
                    <a:bodyPr/>
                    <a:lstStyle/>
                    <a:p>
                      <a:r>
                        <a:rPr lang="en-US" dirty="0"/>
                        <a:t>XI.</a:t>
                      </a:r>
                    </a:p>
                  </a:txBody>
                  <a:tcPr/>
                </a:tc>
                <a:tc>
                  <a:txBody>
                    <a:bodyPr/>
                    <a:lstStyle/>
                    <a:p>
                      <a:r>
                        <a:rPr lang="en-US" dirty="0"/>
                        <a:t>ANONYMIZED REAL-LIFE EXAMPLES OF ALLYSHIP, MENTORSHIP, &amp; SPONSORSHIP RELATIONSHIPS</a:t>
                      </a:r>
                    </a:p>
                  </a:txBody>
                  <a:tcPr/>
                </a:tc>
                <a:tc>
                  <a:txBody>
                    <a:bodyPr/>
                    <a:lstStyle/>
                    <a:p>
                      <a:pPr algn="r"/>
                      <a:r>
                        <a:rPr lang="en-US" dirty="0">
                          <a:hlinkClick r:id="rId15" action="ppaction://hlinksldjump"/>
                        </a:rPr>
                        <a:t>124</a:t>
                      </a:r>
                      <a:endParaRPr lang="en-US" dirty="0"/>
                    </a:p>
                  </a:txBody>
                  <a:tcPr/>
                </a:tc>
                <a:extLst>
                  <a:ext uri="{0D108BD9-81ED-4DB2-BD59-A6C34878D82A}">
                    <a16:rowId xmlns:a16="http://schemas.microsoft.com/office/drawing/2014/main" val="2874326440"/>
                  </a:ext>
                </a:extLst>
              </a:tr>
              <a:tr h="370840">
                <a:tc>
                  <a:txBody>
                    <a:bodyPr/>
                    <a:lstStyle/>
                    <a:p>
                      <a:r>
                        <a:rPr lang="en-US" dirty="0"/>
                        <a:t>XII.</a:t>
                      </a:r>
                    </a:p>
                  </a:txBody>
                  <a:tcPr/>
                </a:tc>
                <a:tc>
                  <a:txBody>
                    <a:bodyPr/>
                    <a:lstStyle/>
                    <a:p>
                      <a:r>
                        <a:rPr lang="en-US" dirty="0"/>
                        <a:t>EXECUTIVE SUMMARY</a:t>
                      </a:r>
                    </a:p>
                  </a:txBody>
                  <a:tcPr/>
                </a:tc>
                <a:tc>
                  <a:txBody>
                    <a:bodyPr/>
                    <a:lstStyle/>
                    <a:p>
                      <a:pPr algn="r"/>
                      <a:r>
                        <a:rPr lang="en-US" dirty="0">
                          <a:hlinkClick r:id="rId16" action="ppaction://hlinksldjump"/>
                        </a:rPr>
                        <a:t>135</a:t>
                      </a:r>
                      <a:endParaRPr lang="en-US" dirty="0"/>
                    </a:p>
                  </a:txBody>
                  <a:tcPr/>
                </a:tc>
                <a:extLst>
                  <a:ext uri="{0D108BD9-81ED-4DB2-BD59-A6C34878D82A}">
                    <a16:rowId xmlns:a16="http://schemas.microsoft.com/office/drawing/2014/main" val="3447500114"/>
                  </a:ext>
                </a:extLst>
              </a:tr>
              <a:tr h="370840">
                <a:tc>
                  <a:txBody>
                    <a:bodyPr/>
                    <a:lstStyle/>
                    <a:p>
                      <a:endParaRPr lang="en-US" dirty="0"/>
                    </a:p>
                  </a:txBody>
                  <a:tcPr/>
                </a:tc>
                <a:tc>
                  <a:txBody>
                    <a:bodyPr/>
                    <a:lstStyle/>
                    <a:p>
                      <a:r>
                        <a:rPr lang="en-US" dirty="0"/>
                        <a:t>CO-AUTHORS</a:t>
                      </a:r>
                    </a:p>
                  </a:txBody>
                  <a:tcPr/>
                </a:tc>
                <a:tc>
                  <a:txBody>
                    <a:bodyPr/>
                    <a:lstStyle/>
                    <a:p>
                      <a:pPr algn="r"/>
                      <a:r>
                        <a:rPr lang="en-US" dirty="0">
                          <a:hlinkClick r:id="rId17" action="ppaction://hlinksldjump"/>
                        </a:rPr>
                        <a:t>141</a:t>
                      </a:r>
                      <a:endParaRPr lang="en-US" dirty="0"/>
                    </a:p>
                  </a:txBody>
                  <a:tcPr/>
                </a:tc>
                <a:extLst>
                  <a:ext uri="{0D108BD9-81ED-4DB2-BD59-A6C34878D82A}">
                    <a16:rowId xmlns:a16="http://schemas.microsoft.com/office/drawing/2014/main" val="3034718572"/>
                  </a:ext>
                </a:extLst>
              </a:tr>
            </a:tbl>
          </a:graphicData>
        </a:graphic>
      </p:graphicFrame>
      <p:sp>
        <p:nvSpPr>
          <p:cNvPr id="6" name="TextBox 2">
            <a:extLst>
              <a:ext uri="{FF2B5EF4-FFF2-40B4-BE49-F238E27FC236}">
                <a16:creationId xmlns:a16="http://schemas.microsoft.com/office/drawing/2014/main" id="{E3B5B32E-D96B-C609-3CC1-77B1FCA59C42}"/>
              </a:ext>
            </a:extLst>
          </p:cNvPr>
          <p:cNvSpPr txBox="1"/>
          <p:nvPr/>
        </p:nvSpPr>
        <p:spPr>
          <a:xfrm>
            <a:off x="914400" y="57150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TABLE OF CONTENTS</a:t>
            </a:r>
          </a:p>
        </p:txBody>
      </p:sp>
    </p:spTree>
    <p:extLst>
      <p:ext uri="{BB962C8B-B14F-4D97-AF65-F5344CB8AC3E}">
        <p14:creationId xmlns:p14="http://schemas.microsoft.com/office/powerpoint/2010/main" val="97174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62893"/>
            <a:ext cx="15590520" cy="1834134"/>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WHY DO WE NEED LANGUAGE AROUND THE MENTORING RELATIONSHIP?</a:t>
            </a:r>
          </a:p>
        </p:txBody>
      </p:sp>
      <p:sp>
        <p:nvSpPr>
          <p:cNvPr id="3" name="TextBox 3"/>
          <p:cNvSpPr txBox="1"/>
          <p:nvPr/>
        </p:nvSpPr>
        <p:spPr>
          <a:xfrm>
            <a:off x="1348740" y="2822258"/>
            <a:ext cx="15590520" cy="45979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The right language creates a positive, productive environment where both mentor and mentee feel valued, understood, and motivated to grow. It transforms the relationship into a collaborative journey that benefits both participants</a:t>
            </a:r>
          </a:p>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At its core, both mentor and mentee should aim to learn from each other and develop individually and together through the relationship</a:t>
            </a:r>
          </a:p>
          <a:p>
            <a:pPr marL="760095" lvl="1" indent="-380048" algn="l">
              <a:lnSpc>
                <a:spcPts val="4536"/>
              </a:lnSpc>
            </a:pPr>
            <a:endParaRPr lang="en-US" sz="42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959"/>
            <a:ext cx="15590520" cy="918477"/>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STEPS TO AN EFFECTIVE MENTOR/EE RELATIONSHIP	</a:t>
            </a:r>
          </a:p>
        </p:txBody>
      </p:sp>
      <p:sp>
        <p:nvSpPr>
          <p:cNvPr id="3" name="TextBox 3"/>
          <p:cNvSpPr txBox="1"/>
          <p:nvPr/>
        </p:nvSpPr>
        <p:spPr>
          <a:xfrm>
            <a:off x="1348740" y="2822258"/>
            <a:ext cx="15590520" cy="1740408"/>
          </a:xfrm>
          <a:prstGeom prst="rect">
            <a:avLst/>
          </a:prstGeom>
        </p:spPr>
        <p:txBody>
          <a:bodyPr lIns="0" tIns="0" rIns="0" bIns="0" rtlCol="0" anchor="t">
            <a:spAutoFit/>
          </a:bodyPr>
          <a:lstStyle/>
          <a:p>
            <a:pPr marL="906780" lvl="1" indent="-453390" algn="l">
              <a:lnSpc>
                <a:spcPts val="4536"/>
              </a:lnSpc>
              <a:buAutoNum type="arabicPeriod"/>
            </a:pPr>
            <a:r>
              <a:rPr lang="en-US" sz="4200" dirty="0">
                <a:solidFill>
                  <a:srgbClr val="000000"/>
                </a:solidFill>
                <a:latin typeface="Glacial Indifference"/>
                <a:ea typeface="Glacial Indifference"/>
                <a:cs typeface="Glacial Indifference"/>
                <a:sym typeface="Glacial Indifference"/>
              </a:rPr>
              <a:t>Connect with the audience</a:t>
            </a:r>
          </a:p>
          <a:p>
            <a:pPr marL="906780" lvl="1" indent="-453390" algn="l">
              <a:lnSpc>
                <a:spcPts val="4536"/>
              </a:lnSpc>
              <a:buAutoNum type="arabicPeriod"/>
            </a:pPr>
            <a:r>
              <a:rPr lang="en-US" sz="4200" dirty="0">
                <a:solidFill>
                  <a:srgbClr val="000000"/>
                </a:solidFill>
                <a:latin typeface="Glacial Indifference"/>
                <a:ea typeface="Glacial Indifference"/>
                <a:cs typeface="Glacial Indifference"/>
                <a:sym typeface="Glacial Indifference"/>
              </a:rPr>
              <a:t>Consider the four communication languages</a:t>
            </a:r>
          </a:p>
          <a:p>
            <a:pPr marL="906780" lvl="1" indent="-453390" algn="l">
              <a:lnSpc>
                <a:spcPts val="4536"/>
              </a:lnSpc>
              <a:buAutoNum type="arabicPeriod"/>
            </a:pPr>
            <a:r>
              <a:rPr lang="en-US" sz="4200" dirty="0">
                <a:solidFill>
                  <a:srgbClr val="000000"/>
                </a:solidFill>
                <a:latin typeface="Glacial Indifference"/>
                <a:ea typeface="Glacial Indifference"/>
                <a:cs typeface="Glacial Indifference"/>
                <a:sym typeface="Glacial Indifference"/>
              </a:rPr>
              <a:t>Effective and clear communication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1. CONNECT WITH THE AUDIENCE	</a:t>
            </a:r>
          </a:p>
        </p:txBody>
      </p:sp>
      <p:sp>
        <p:nvSpPr>
          <p:cNvPr id="3" name="TextBox 3"/>
          <p:cNvSpPr txBox="1"/>
          <p:nvPr/>
        </p:nvSpPr>
        <p:spPr>
          <a:xfrm>
            <a:off x="1348740" y="2569464"/>
            <a:ext cx="15590520" cy="7717536"/>
          </a:xfrm>
          <a:prstGeom prst="rect">
            <a:avLst/>
          </a:prstGeom>
        </p:spPr>
        <p:txBody>
          <a:bodyPr lIns="0" tIns="0" rIns="0" bIns="0" rtlCol="0" anchor="t">
            <a:spAutoFit/>
          </a:bodyPr>
          <a:lstStyle/>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Both parties should aim to meet each other where they are in both professional and personal growth paths</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The conversation should be lead with empathy and compassion </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I know you’re working hard, and I can see that this has been challenging. It’s completely normal to feel this way, and I’m here to help however I can.</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You handled that situation well! It’s a tough skill to develop, and I see you’re making strides. How does it feel to you?</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Mistakes are part of learning; every great success has come from learning along the way. What matters is that you keep going, and I’m here to support you through it.</a:t>
            </a:r>
          </a:p>
          <a:p>
            <a:pPr marL="1337310" lvl="2" indent="-445770" algn="l">
              <a:lnSpc>
                <a:spcPts val="3888"/>
              </a:lnSpc>
            </a:pPr>
            <a:endParaRPr lang="en-US" sz="3600" dirty="0">
              <a:solidFill>
                <a:srgbClr val="000000"/>
              </a:solidFill>
              <a:latin typeface="Glacial Indifference"/>
              <a:ea typeface="Glacial Indifference"/>
              <a:cs typeface="Glacial Indifference"/>
              <a:sym typeface="Glacial Indifference"/>
            </a:endParaRPr>
          </a:p>
          <a:p>
            <a:pPr marL="1337310" lvl="2" indent="-445770"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2. THE FOUR COMMUNICATION LANGUAGES</a:t>
            </a:r>
          </a:p>
        </p:txBody>
      </p:sp>
      <p:sp>
        <p:nvSpPr>
          <p:cNvPr id="3" name="TextBox 3"/>
          <p:cNvSpPr txBox="1"/>
          <p:nvPr/>
        </p:nvSpPr>
        <p:spPr>
          <a:xfrm>
            <a:off x="1348740" y="2822258"/>
            <a:ext cx="15590520" cy="2311908"/>
          </a:xfrm>
          <a:prstGeom prst="rect">
            <a:avLst/>
          </a:prstGeom>
        </p:spPr>
        <p:txBody>
          <a:bodyPr lIns="0" tIns="0" rIns="0" bIns="0" rtlCol="0" anchor="t">
            <a:spAutoFit/>
          </a:bodyPr>
          <a:lstStyle/>
          <a:p>
            <a:pPr marL="760095" lvl="1" indent="-380048" algn="l">
              <a:lnSpc>
                <a:spcPts val="4536"/>
              </a:lnSpc>
              <a:buAutoNum type="alphaLcPeriod"/>
            </a:pPr>
            <a:r>
              <a:rPr lang="en-US" sz="4200" dirty="0">
                <a:solidFill>
                  <a:srgbClr val="000000"/>
                </a:solidFill>
                <a:latin typeface="Glacial Indifference"/>
                <a:ea typeface="Glacial Indifference"/>
                <a:cs typeface="Glacial Indifference"/>
                <a:sym typeface="Glacial Indifference"/>
              </a:rPr>
              <a:t>Verbal communication</a:t>
            </a:r>
          </a:p>
          <a:p>
            <a:pPr marL="760095" lvl="1" indent="-380048" algn="l">
              <a:lnSpc>
                <a:spcPts val="4536"/>
              </a:lnSpc>
              <a:buAutoNum type="alphaLcPeriod"/>
            </a:pPr>
            <a:r>
              <a:rPr lang="en-US" sz="4200" dirty="0">
                <a:solidFill>
                  <a:srgbClr val="000000"/>
                </a:solidFill>
                <a:latin typeface="Glacial Indifference"/>
                <a:ea typeface="Glacial Indifference"/>
                <a:cs typeface="Glacial Indifference"/>
                <a:sym typeface="Glacial Indifference"/>
              </a:rPr>
              <a:t>Non-verbal communication </a:t>
            </a:r>
          </a:p>
          <a:p>
            <a:pPr marL="760095" lvl="1" indent="-380048" algn="l">
              <a:lnSpc>
                <a:spcPts val="4536"/>
              </a:lnSpc>
              <a:buAutoNum type="alphaLcPeriod"/>
            </a:pPr>
            <a:r>
              <a:rPr lang="en-US" sz="4200" dirty="0">
                <a:solidFill>
                  <a:srgbClr val="000000"/>
                </a:solidFill>
                <a:latin typeface="Glacial Indifference"/>
                <a:ea typeface="Glacial Indifference"/>
                <a:cs typeface="Glacial Indifference"/>
                <a:sym typeface="Glacial Indifference"/>
              </a:rPr>
              <a:t>Written communication </a:t>
            </a:r>
          </a:p>
          <a:p>
            <a:pPr marL="760095" lvl="1" indent="-380048" algn="l">
              <a:lnSpc>
                <a:spcPts val="4536"/>
              </a:lnSpc>
              <a:buAutoNum type="alphaLcPeriod"/>
            </a:pPr>
            <a:r>
              <a:rPr lang="en-US" sz="4200" dirty="0">
                <a:solidFill>
                  <a:srgbClr val="000000"/>
                </a:solidFill>
                <a:latin typeface="Glacial Indifference"/>
                <a:ea typeface="Glacial Indifference"/>
                <a:cs typeface="Glacial Indifference"/>
                <a:sym typeface="Glacial Indifference"/>
              </a:rPr>
              <a:t>Visual communication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0217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A. VERBAL LANGUAGE</a:t>
            </a:r>
          </a:p>
        </p:txBody>
      </p:sp>
      <p:sp>
        <p:nvSpPr>
          <p:cNvPr id="3" name="TextBox 3"/>
          <p:cNvSpPr txBox="1"/>
          <p:nvPr/>
        </p:nvSpPr>
        <p:spPr>
          <a:xfrm>
            <a:off x="1348740" y="2290306"/>
            <a:ext cx="15590520" cy="7607808"/>
          </a:xfrm>
          <a:prstGeom prst="rect">
            <a:avLst/>
          </a:prstGeom>
        </p:spPr>
        <p:txBody>
          <a:bodyPr lIns="0" tIns="0" rIns="0" bIns="0" rtlCol="0" anchor="t">
            <a:spAutoFit/>
          </a:bodyPr>
          <a:lstStyle/>
          <a:p>
            <a:pPr algn="l">
              <a:lnSpc>
                <a:spcPts val="3185"/>
              </a:lnSpc>
            </a:pPr>
            <a:r>
              <a:rPr lang="en-US" sz="2949" dirty="0">
                <a:solidFill>
                  <a:srgbClr val="000000"/>
                </a:solidFill>
                <a:latin typeface="Glacial Indifference"/>
                <a:ea typeface="Glacial Indifference"/>
                <a:cs typeface="Glacial Indifference"/>
                <a:sym typeface="Glacial Indifference"/>
              </a:rPr>
              <a:t>Tone of Voice:</a:t>
            </a:r>
          </a:p>
          <a:p>
            <a:pPr marL="1571355" lvl="2" indent="-523785"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Example: Saying “I’m really happy for you” in a warm, enthusiastic tone shows genuine excitement, while saying the same words in a flat or sarcastic tone changes the meaning entirely.</a:t>
            </a:r>
          </a:p>
          <a:p>
            <a:pPr marL="1571355" lvl="2" indent="-523785"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Message Conveyed: Tone of voice can convey emotions like excitement, irritation, or sarcasm, sometimes even altering the intended meaning of the words.</a:t>
            </a:r>
          </a:p>
          <a:p>
            <a:pPr marL="533872" lvl="1" indent="-266936"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Pitch: </a:t>
            </a:r>
          </a:p>
          <a:p>
            <a:pPr marL="1571355" lvl="2" indent="-523785"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Example: Saying “I can’t believe it!” in a high pitch can show excitement or surprise, whereas a lower pitch might make the same phrase sound more serious or disappointed.</a:t>
            </a:r>
          </a:p>
          <a:p>
            <a:pPr marL="1571355" lvl="2" indent="-523785"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Message Conveyed: Pitch conveys emotional undertones, helping listeners understand the speaker’s feelings or intentions, even beyond the literal words used.</a:t>
            </a:r>
          </a:p>
          <a:p>
            <a:pPr marL="533872" lvl="1" indent="-266936"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Cadence:</a:t>
            </a:r>
          </a:p>
          <a:p>
            <a:pPr marL="1571355" lvl="2" indent="-523785"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Example: In a suspenseful story, a slow cadence builds tension (“She took... one slow... step... after another”), while a quick cadence can convey excitement or urgency (“He ran as fast as he could, faster and faster!”).</a:t>
            </a:r>
          </a:p>
          <a:p>
            <a:pPr marL="1571355" lvl="2" indent="-523785" algn="l">
              <a:lnSpc>
                <a:spcPts val="3185"/>
              </a:lnSpc>
              <a:buFont typeface="Arial"/>
              <a:buChar char="⚬"/>
            </a:pPr>
            <a:r>
              <a:rPr lang="en-US" sz="2949" dirty="0">
                <a:solidFill>
                  <a:srgbClr val="000000"/>
                </a:solidFill>
                <a:latin typeface="Glacial Indifference"/>
                <a:ea typeface="Glacial Indifference"/>
                <a:cs typeface="Glacial Indifference"/>
                <a:sym typeface="Glacial Indifference"/>
              </a:rPr>
              <a:t>Message Conveyed: Cadence helps set the mood or energy of a message, whether calm, intense, rushed, or relaxed, guiding the listener’s emotional response</a:t>
            </a:r>
          </a:p>
          <a:p>
            <a:pPr marL="1571355" lvl="2" indent="-523785" algn="l">
              <a:lnSpc>
                <a:spcPts val="3185"/>
              </a:lnSpc>
            </a:pPr>
            <a:endParaRPr lang="en-US" sz="294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02799"/>
            <a:ext cx="15590520" cy="918477"/>
          </a:xfrm>
          <a:prstGeom prst="rect">
            <a:avLst/>
          </a:prstGeom>
        </p:spPr>
        <p:txBody>
          <a:bodyPr lIns="0" tIns="0" rIns="0" bIns="0" rtlCol="0" anchor="t">
            <a:spAutoFit/>
          </a:bodyPr>
          <a:lstStyle/>
          <a:p>
            <a:pPr algn="l">
              <a:lnSpc>
                <a:spcPts val="7038"/>
              </a:lnSpc>
            </a:pPr>
            <a:r>
              <a:rPr lang="en-US" sz="6517" dirty="0">
                <a:solidFill>
                  <a:srgbClr val="000000"/>
                </a:solidFill>
                <a:latin typeface="Oswald"/>
                <a:ea typeface="Oswald"/>
                <a:cs typeface="Oswald"/>
                <a:sym typeface="Oswald"/>
              </a:rPr>
              <a:t>B. NON-VERBAL</a:t>
            </a:r>
          </a:p>
        </p:txBody>
      </p:sp>
      <p:sp>
        <p:nvSpPr>
          <p:cNvPr id="3" name="TextBox 3"/>
          <p:cNvSpPr txBox="1"/>
          <p:nvPr/>
        </p:nvSpPr>
        <p:spPr>
          <a:xfrm>
            <a:off x="1348740" y="1866900"/>
            <a:ext cx="15767980" cy="8551444"/>
          </a:xfrm>
          <a:prstGeom prst="rect">
            <a:avLst/>
          </a:prstGeom>
        </p:spPr>
        <p:txBody>
          <a:bodyPr lIns="0" tIns="0" rIns="0" bIns="0" rtlCol="0" anchor="t">
            <a:spAutoFit/>
          </a:bodyPr>
          <a:lstStyle/>
          <a:p>
            <a:pPr marL="492452" lvl="1" indent="-246226" algn="l">
              <a:buFont typeface="Arial"/>
              <a:buChar char="•"/>
            </a:pPr>
            <a:r>
              <a:rPr lang="en-US" sz="2000" spc="421" dirty="0">
                <a:solidFill>
                  <a:srgbClr val="000000"/>
                </a:solidFill>
                <a:latin typeface="Oswald"/>
                <a:ea typeface="Oswald"/>
                <a:cs typeface="Oswald"/>
                <a:sym typeface="Oswald"/>
              </a:rPr>
              <a:t>Body Language:</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Example: Sitting up straight with open shoulders during a conversation can signal attentiveness and engagement, while slouching or crossing arms might indicate disinterest or defensiveness.</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Message Conveyed: Good posture and openness suggest confidence and receptivity, creating a welcoming atmosphere, whereas closed-off body language can imply discomfort or resistance.</a:t>
            </a:r>
          </a:p>
          <a:p>
            <a:pPr marL="492452" lvl="1" indent="-246226" algn="l">
              <a:buFont typeface="Arial"/>
              <a:buChar char="•"/>
            </a:pPr>
            <a:r>
              <a:rPr lang="en-US" sz="2000" spc="421" dirty="0">
                <a:solidFill>
                  <a:srgbClr val="000000"/>
                </a:solidFill>
                <a:latin typeface="Oswald"/>
                <a:ea typeface="Oswald"/>
                <a:cs typeface="Oswald"/>
                <a:sym typeface="Oswald"/>
              </a:rPr>
              <a:t>Facial Expressions:</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Example: A smile during a conversation can communicate warmth, friendliness, or agreement, even without saying a word.</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Message Conveyed: Smiling helps build rapport and indicates positivity, while a frown or a look of confusion might signal misunderstanding or disapproval.</a:t>
            </a:r>
          </a:p>
          <a:p>
            <a:pPr marL="492452" lvl="1" indent="-246226" algn="l">
              <a:buFont typeface="Arial"/>
              <a:buChar char="•"/>
            </a:pPr>
            <a:r>
              <a:rPr lang="en-US" sz="2000" spc="421" dirty="0">
                <a:solidFill>
                  <a:srgbClr val="000000"/>
                </a:solidFill>
                <a:latin typeface="Oswald"/>
                <a:ea typeface="Oswald"/>
                <a:cs typeface="Oswald"/>
                <a:sym typeface="Oswald"/>
              </a:rPr>
              <a:t>Eye Contact:</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Example: Consistent eye contact typically shows interest and attentiveness, while avoiding eye contact can suggest discomfort, insecurity, or even dishonesty.</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Message Conveyed: Making eye contact shows that you’re fully engaged, while lack of eye contact might be interpreted as disinterest or a lack of confidence.</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This particular example is appropriate for neurotypical people but perhaps not for neurodivergent individuals. </a:t>
            </a:r>
          </a:p>
          <a:p>
            <a:pPr marL="492452" lvl="1" indent="-246226" algn="l">
              <a:buFont typeface="Arial"/>
              <a:buChar char="•"/>
            </a:pPr>
            <a:r>
              <a:rPr lang="en-US" sz="2000" spc="421" dirty="0">
                <a:solidFill>
                  <a:srgbClr val="000000"/>
                </a:solidFill>
                <a:latin typeface="Oswald"/>
                <a:ea typeface="Oswald"/>
                <a:cs typeface="Oswald"/>
                <a:sym typeface="Oswald"/>
              </a:rPr>
              <a:t>Gestures:</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Example: Nodding while someone is speaking often signals agreement or understanding, whereas tapping your fingers or checking the time might suggest impatience.</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Message Conveyed: Gestures like nodding show active listening and agreement, while restless gestures can communicate impatience or lack of interest.</a:t>
            </a:r>
          </a:p>
          <a:p>
            <a:pPr marL="492452" lvl="1" indent="-246226" algn="l">
              <a:buFont typeface="Arial"/>
              <a:buChar char="•"/>
            </a:pPr>
            <a:r>
              <a:rPr lang="en-US" sz="2000" dirty="0">
                <a:solidFill>
                  <a:srgbClr val="000000"/>
                </a:solidFill>
                <a:latin typeface="Glacial Indifference"/>
                <a:ea typeface="Glacial Indifference"/>
                <a:cs typeface="Glacial Indifference"/>
                <a:sym typeface="Glacial Indifference"/>
              </a:rPr>
              <a:t>Nonverbal cues like these play a major role in communication, often speaking just as loudly—if not more so—than words themselves. The alignment of verbal and nonverbal communication is key to ensuring that messages are understood as intended.</a:t>
            </a:r>
          </a:p>
          <a:p>
            <a:pPr marL="492452" lvl="1" indent="-246226" algn="l">
              <a:buFont typeface="Arial"/>
              <a:buChar char="•"/>
            </a:pPr>
            <a:r>
              <a:rPr lang="en-US" sz="2000" dirty="0">
                <a:solidFill>
                  <a:srgbClr val="000000"/>
                </a:solidFill>
                <a:latin typeface="Glacial Indifference"/>
                <a:ea typeface="Glacial Indifference"/>
                <a:cs typeface="Glacial Indifference"/>
                <a:sym typeface="Glacial Indifference"/>
              </a:rPr>
              <a:t>Both parties must listen to understand, not simply to reply</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Internal Listening – focused on own thoughts and actions</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Focused Listening – actively paying attention to speakers' words</a:t>
            </a:r>
          </a:p>
          <a:p>
            <a:pPr marL="1415995" lvl="2" indent="-471998" algn="l">
              <a:buFont typeface="Arial"/>
              <a:buChar char="⚬"/>
            </a:pPr>
            <a:r>
              <a:rPr lang="en-US" sz="2000" dirty="0">
                <a:solidFill>
                  <a:srgbClr val="000000"/>
                </a:solidFill>
                <a:latin typeface="Glacial Indifference"/>
                <a:ea typeface="Glacial Indifference"/>
                <a:cs typeface="Glacial Indifference"/>
                <a:sym typeface="Glacial Indifference"/>
              </a:rPr>
              <a:t>Global Listening – considering speakers' non-verbal cues</a:t>
            </a:r>
          </a:p>
          <a:p>
            <a:pPr marL="1415995" lvl="2" indent="-471998" algn="l">
              <a:lnSpc>
                <a:spcPts val="2101"/>
              </a:lnSpc>
            </a:pPr>
            <a:endParaRPr lang="en-US" sz="2432" dirty="0">
              <a:solidFill>
                <a:srgbClr val="000000"/>
              </a:solidFill>
              <a:latin typeface="Glacial Indifference"/>
              <a:ea typeface="Glacial Indifference"/>
              <a:cs typeface="Glacial Indifference"/>
              <a:sym typeface="Glacial Indifference"/>
            </a:endParaRPr>
          </a:p>
          <a:p>
            <a:pPr marL="1415995" lvl="2" indent="-471998" algn="l">
              <a:lnSpc>
                <a:spcPts val="2101"/>
              </a:lnSpc>
            </a:pPr>
            <a:endParaRPr lang="en-US" sz="2432"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31988"/>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C. WRITTEN LANGUAGE</a:t>
            </a:r>
          </a:p>
        </p:txBody>
      </p:sp>
      <p:sp>
        <p:nvSpPr>
          <p:cNvPr id="3" name="TextBox 3"/>
          <p:cNvSpPr txBox="1"/>
          <p:nvPr/>
        </p:nvSpPr>
        <p:spPr>
          <a:xfrm>
            <a:off x="1028700" y="2158580"/>
            <a:ext cx="15590520" cy="3438906"/>
          </a:xfrm>
          <a:prstGeom prst="rect">
            <a:avLst/>
          </a:prstGeom>
        </p:spPr>
        <p:txBody>
          <a:bodyPr lIns="0" tIns="0" rIns="0" bIns="0" rtlCol="0" anchor="t">
            <a:spAutoFit/>
          </a:bodyPr>
          <a:lstStyle/>
          <a:p>
            <a:pPr marL="570066" lvl="1" indent="-285033" algn="l">
              <a:lnSpc>
                <a:spcPts val="3401"/>
              </a:lnSpc>
              <a:buFont typeface="Arial"/>
              <a:buChar char="•"/>
            </a:pPr>
            <a:r>
              <a:rPr lang="en-US" sz="3149" spc="488" dirty="0">
                <a:solidFill>
                  <a:srgbClr val="000000"/>
                </a:solidFill>
                <a:latin typeface="Oswald"/>
                <a:ea typeface="Oswald"/>
                <a:cs typeface="Oswald"/>
                <a:sym typeface="Oswald"/>
              </a:rPr>
              <a:t>Structured and simple language to avoid confusion</a:t>
            </a:r>
          </a:p>
          <a:p>
            <a:pPr marL="570066" lvl="1" indent="-285033" algn="l">
              <a:lnSpc>
                <a:spcPts val="3401"/>
              </a:lnSpc>
              <a:buFont typeface="Arial"/>
              <a:buChar char="•"/>
            </a:pPr>
            <a:r>
              <a:rPr lang="en-US" sz="3149" spc="488" dirty="0">
                <a:solidFill>
                  <a:srgbClr val="000000"/>
                </a:solidFill>
                <a:latin typeface="Oswald"/>
                <a:ea typeface="Oswald"/>
                <a:cs typeface="Oswald"/>
                <a:sym typeface="Oswald"/>
              </a:rPr>
              <a:t>Keep it simple</a:t>
            </a:r>
          </a:p>
          <a:p>
            <a:pPr marL="570066" lvl="1" indent="-285033" algn="l">
              <a:lnSpc>
                <a:spcPts val="3401"/>
              </a:lnSpc>
              <a:buFont typeface="Arial"/>
              <a:buChar char="•"/>
            </a:pPr>
            <a:r>
              <a:rPr lang="en-US" sz="3149" spc="488" dirty="0">
                <a:solidFill>
                  <a:srgbClr val="000000"/>
                </a:solidFill>
                <a:latin typeface="Oswald"/>
                <a:ea typeface="Oswald"/>
                <a:cs typeface="Oswald"/>
                <a:sym typeface="Oswald"/>
              </a:rPr>
              <a:t>Clear feedback with action steps.</a:t>
            </a:r>
          </a:p>
          <a:p>
            <a:pPr marL="1677886" lvl="2" indent="-559295" algn="l">
              <a:lnSpc>
                <a:spcPts val="3401"/>
              </a:lnSpc>
              <a:buFont typeface="Arial"/>
              <a:buChar char="⚬"/>
            </a:pPr>
            <a:r>
              <a:rPr lang="en-US" sz="3149" dirty="0">
                <a:solidFill>
                  <a:srgbClr val="000000"/>
                </a:solidFill>
                <a:latin typeface="Glacial Indifference"/>
                <a:ea typeface="Glacial Indifference"/>
                <a:cs typeface="Glacial Indifference"/>
                <a:sym typeface="Glacial Indifference"/>
              </a:rPr>
              <a:t>You’ve done well in completing your project on time. However, the presentation can be improved by adding more data to support your conclusions. Next time, try to incorporate at least two sources of data in your analysis.</a:t>
            </a:r>
          </a:p>
          <a:p>
            <a:pPr marL="1677886" lvl="2" indent="-559295" algn="l">
              <a:lnSpc>
                <a:spcPts val="3401"/>
              </a:lnSpc>
            </a:pPr>
            <a:endParaRPr lang="en-US" sz="3149" dirty="0">
              <a:solidFill>
                <a:srgbClr val="000000"/>
              </a:solidFill>
              <a:latin typeface="Glacial Indifference"/>
              <a:ea typeface="Glacial Indifference"/>
              <a:cs typeface="Glacial Indifference"/>
              <a:sym typeface="Glacial Indifference"/>
            </a:endParaRPr>
          </a:p>
          <a:p>
            <a:pPr marL="1677886" lvl="2" indent="-559295" algn="l">
              <a:lnSpc>
                <a:spcPts val="3401"/>
              </a:lnSpc>
            </a:pPr>
            <a:endParaRPr lang="en-US" sz="314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9475"/>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D. VISUAL COMMUNICATION</a:t>
            </a:r>
          </a:p>
        </p:txBody>
      </p:sp>
      <p:sp>
        <p:nvSpPr>
          <p:cNvPr id="3" name="TextBox 3"/>
          <p:cNvSpPr txBox="1"/>
          <p:nvPr/>
        </p:nvSpPr>
        <p:spPr>
          <a:xfrm>
            <a:off x="1028700" y="1856545"/>
            <a:ext cx="15590520" cy="7096885"/>
          </a:xfrm>
          <a:prstGeom prst="rect">
            <a:avLst/>
          </a:prstGeom>
        </p:spPr>
        <p:txBody>
          <a:bodyPr lIns="0" tIns="0" rIns="0" bIns="0" rtlCol="0" anchor="t">
            <a:spAutoFit/>
          </a:bodyPr>
          <a:lstStyle/>
          <a:p>
            <a:pPr marL="1048069" lvl="1" indent="-524034"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Body Language</a:t>
            </a:r>
          </a:p>
          <a:p>
            <a:pPr marL="2078956" lvl="2" indent="-692985"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Example: During a meeting, the mentor maintains eye contact with the mentee to show attentiveness and engagement. If the mentor leans forward slightly, it signals interest in what the mentee is saying.</a:t>
            </a:r>
          </a:p>
          <a:p>
            <a:pPr marL="2078956" lvl="2" indent="-692985"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Why it Works: Body language is a powerful form of non-verbal communication that conveys attentiveness, empathy, or discomfort. Positive gestures can reinforce verbal messages and create a more open, supportive environment.</a:t>
            </a:r>
          </a:p>
          <a:p>
            <a:pPr marL="1048069" lvl="1" indent="-524034"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Facial Expressions</a:t>
            </a:r>
          </a:p>
          <a:p>
            <a:pPr marL="2078956" lvl="2" indent="-692985"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Example: A mentor nodding or smiling when the mentee shares an achievement conveys approval and encouragement. Conversely, a furrowed brow might indicate confusion or the need for further explanation.</a:t>
            </a:r>
          </a:p>
          <a:p>
            <a:pPr marL="2078956" lvl="2" indent="-692985"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Why it Works: Facial expressions communicate emotions and reactions quickly, providing instant feedback about the conversation’s emotional tone, helping the speaker adjust accordingly.</a:t>
            </a:r>
          </a:p>
          <a:p>
            <a:pPr marL="2078956" lvl="2" indent="-692985" algn="l">
              <a:lnSpc>
                <a:spcPts val="2813"/>
              </a:lnSpc>
            </a:pPr>
            <a:endParaRPr lang="en-US" sz="3349" dirty="0">
              <a:solidFill>
                <a:srgbClr val="000000"/>
              </a:solidFill>
              <a:latin typeface="Glacial Indifference"/>
              <a:ea typeface="Glacial Indifference"/>
              <a:cs typeface="Glacial Indifference"/>
              <a:sym typeface="Glacial Indifference"/>
            </a:endParaRPr>
          </a:p>
          <a:p>
            <a:pPr marL="311721" lvl="1" indent="-155860"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 Personal Brand</a:t>
            </a:r>
          </a:p>
          <a:p>
            <a:pPr marL="1342608" lvl="2" indent="-447536" algn="l">
              <a:lnSpc>
                <a:spcPts val="2813"/>
              </a:lnSpc>
              <a:buFont typeface="Arial"/>
              <a:buChar char="⚬"/>
            </a:pPr>
            <a:r>
              <a:rPr lang="en-US" sz="3349" dirty="0">
                <a:solidFill>
                  <a:srgbClr val="000000"/>
                </a:solidFill>
                <a:latin typeface="Glacial Indifference"/>
                <a:ea typeface="Glacial Indifference"/>
                <a:cs typeface="Glacial Indifference"/>
                <a:sym typeface="Glacial Indifference"/>
              </a:rPr>
              <a:t>Consider what the goal of the mentor/mentee relationship is and how your personal brand plays into that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396346"/>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3. EFFECTIVE AND CLEAR COMMUNICATION	</a:t>
            </a:r>
          </a:p>
        </p:txBody>
      </p:sp>
      <p:sp>
        <p:nvSpPr>
          <p:cNvPr id="3" name="TextBox 3"/>
          <p:cNvSpPr txBox="1"/>
          <p:nvPr/>
        </p:nvSpPr>
        <p:spPr>
          <a:xfrm>
            <a:off x="1348740" y="1955790"/>
            <a:ext cx="15590520" cy="5125592"/>
          </a:xfrm>
          <a:prstGeom prst="rect">
            <a:avLst/>
          </a:prstGeom>
        </p:spPr>
        <p:txBody>
          <a:bodyPr lIns="0" tIns="0" rIns="0" bIns="0" rtlCol="0" anchor="t">
            <a:spAutoFit/>
          </a:bodyPr>
          <a:lstStyle/>
          <a:p>
            <a:pPr marL="633406" lvl="1" indent="-316703" algn="l">
              <a:lnSpc>
                <a:spcPts val="3779"/>
              </a:lnSpc>
              <a:buFont typeface="Arial"/>
              <a:buChar char="•"/>
            </a:pPr>
            <a:r>
              <a:rPr lang="en-US" sz="3499" dirty="0">
                <a:solidFill>
                  <a:srgbClr val="000000"/>
                </a:solidFill>
                <a:latin typeface="Glacial Indifference"/>
                <a:ea typeface="Glacial Indifference"/>
                <a:cs typeface="Glacial Indifference"/>
                <a:sym typeface="Glacial Indifference"/>
              </a:rPr>
              <a:t>Be sure to use clear and concise language</a:t>
            </a:r>
          </a:p>
          <a:p>
            <a:pPr marL="633406" lvl="1" indent="-316703" algn="l">
              <a:lnSpc>
                <a:spcPts val="3779"/>
              </a:lnSpc>
              <a:buFont typeface="Arial"/>
              <a:buChar char="•"/>
            </a:pPr>
            <a:r>
              <a:rPr lang="en-US" sz="3499" dirty="0">
                <a:solidFill>
                  <a:srgbClr val="000000"/>
                </a:solidFill>
                <a:latin typeface="Glacial Indifference"/>
                <a:ea typeface="Glacial Indifference"/>
                <a:cs typeface="Glacial Indifference"/>
                <a:sym typeface="Glacial Indifference"/>
              </a:rPr>
              <a:t>Pay attention to nonverbal clues</a:t>
            </a:r>
          </a:p>
          <a:p>
            <a:pPr marL="633406" lvl="1" indent="-316703" algn="l">
              <a:lnSpc>
                <a:spcPts val="3779"/>
              </a:lnSpc>
              <a:buFont typeface="Arial"/>
              <a:buChar char="•"/>
            </a:pPr>
            <a:r>
              <a:rPr lang="en-US" sz="3499" dirty="0">
                <a:solidFill>
                  <a:srgbClr val="000000"/>
                </a:solidFill>
                <a:latin typeface="Glacial Indifference"/>
                <a:ea typeface="Glacial Indifference"/>
                <a:cs typeface="Glacial Indifference"/>
                <a:sym typeface="Glacial Indifference"/>
              </a:rPr>
              <a:t>Use simple language to avoid any misunderstandings </a:t>
            </a:r>
          </a:p>
          <a:p>
            <a:pPr marL="633406" lvl="1" indent="-316703" algn="l">
              <a:lnSpc>
                <a:spcPts val="3779"/>
              </a:lnSpc>
              <a:buFont typeface="Arial"/>
              <a:buChar char="•"/>
            </a:pPr>
            <a:r>
              <a:rPr lang="en-US" sz="3499" dirty="0">
                <a:solidFill>
                  <a:srgbClr val="000000"/>
                </a:solidFill>
                <a:latin typeface="Glacial Indifference"/>
                <a:ea typeface="Glacial Indifference"/>
                <a:cs typeface="Glacial Indifference"/>
                <a:sym typeface="Glacial Indifference"/>
              </a:rPr>
              <a:t>Consider the audience and if there are any additional things to pay attention to  (language, culture, religious, or social)</a:t>
            </a:r>
          </a:p>
          <a:p>
            <a:pPr marL="1850685" lvl="2" indent="-616895" algn="l">
              <a:lnSpc>
                <a:spcPts val="3131"/>
              </a:lnSpc>
              <a:buFont typeface="Arial"/>
              <a:buChar char="⚬"/>
            </a:pPr>
            <a:r>
              <a:rPr lang="en-US" sz="2899" dirty="0">
                <a:solidFill>
                  <a:srgbClr val="000000"/>
                </a:solidFill>
                <a:latin typeface="Glacial Indifference"/>
                <a:ea typeface="Glacial Indifference"/>
                <a:cs typeface="Glacial Indifference"/>
                <a:sym typeface="Glacial Indifference"/>
              </a:rPr>
              <a:t>My goal is to help you develop skills in project management. Let’s focus on one skill per session and review your progress.</a:t>
            </a:r>
          </a:p>
          <a:p>
            <a:pPr marL="1850685" lvl="2" indent="-616895" algn="l">
              <a:lnSpc>
                <a:spcPts val="3131"/>
              </a:lnSpc>
              <a:buFont typeface="Arial"/>
              <a:buChar char="⚬"/>
            </a:pPr>
            <a:r>
              <a:rPr lang="en-US" sz="2899" dirty="0">
                <a:solidFill>
                  <a:srgbClr val="000000"/>
                </a:solidFill>
                <a:latin typeface="Glacial Indifference"/>
                <a:ea typeface="Glacial Indifference"/>
                <a:cs typeface="Glacial Indifference"/>
                <a:sym typeface="Glacial Indifference"/>
              </a:rPr>
              <a:t>To build confidence in public speaking, practice delivering your points in under five minutes. I’m looking forward to seeing how it goes next time!</a:t>
            </a:r>
          </a:p>
          <a:p>
            <a:pPr marL="1850685" lvl="2" indent="-616895" algn="l">
              <a:lnSpc>
                <a:spcPts val="3131"/>
              </a:lnSpc>
              <a:buFont typeface="Arial"/>
              <a:buChar char="⚬"/>
            </a:pPr>
            <a:r>
              <a:rPr lang="en-US" sz="2899" dirty="0">
                <a:solidFill>
                  <a:srgbClr val="000000"/>
                </a:solidFill>
                <a:latin typeface="Glacial Indifference"/>
                <a:ea typeface="Glacial Indifference"/>
                <a:cs typeface="Glacial Indifference"/>
                <a:sym typeface="Glacial Indifference"/>
              </a:rPr>
              <a:t>I’ll be out of town next week, but I’ll review any questions you send over by the end of the following week.</a:t>
            </a:r>
          </a:p>
          <a:p>
            <a:pPr marL="1850685" lvl="2" indent="-616895" algn="l">
              <a:lnSpc>
                <a:spcPts val="3131"/>
              </a:lnSpc>
            </a:pPr>
            <a:endParaRPr lang="en-US" sz="2899" dirty="0">
              <a:solidFill>
                <a:srgbClr val="000000"/>
              </a:solidFill>
              <a:latin typeface="Glacial Indifference"/>
              <a:ea typeface="Glacial Indifference"/>
              <a:cs typeface="Glacial Indifference"/>
              <a:sym typeface="Glacial Indifference"/>
            </a:endParaRPr>
          </a:p>
        </p:txBody>
      </p:sp>
      <p:sp>
        <p:nvSpPr>
          <p:cNvPr id="4" name="TextBox 3">
            <a:extLst>
              <a:ext uri="{FF2B5EF4-FFF2-40B4-BE49-F238E27FC236}">
                <a16:creationId xmlns:a16="http://schemas.microsoft.com/office/drawing/2014/main" id="{DE7C351D-A0EE-5BC4-44E3-45FC2D412566}"/>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7440" y="3551779"/>
            <a:ext cx="13533120" cy="2128083"/>
          </a:xfrm>
          <a:prstGeom prst="rect">
            <a:avLst/>
          </a:prstGeom>
        </p:spPr>
        <p:txBody>
          <a:bodyPr lIns="0" tIns="0" rIns="0" bIns="0" rtlCol="0" anchor="t">
            <a:spAutoFit/>
          </a:bodyPr>
          <a:lstStyle/>
          <a:p>
            <a:pPr algn="ctr">
              <a:lnSpc>
                <a:spcPts val="8638"/>
              </a:lnSpc>
            </a:pPr>
            <a:r>
              <a:rPr lang="en-US" sz="6600" dirty="0">
                <a:solidFill>
                  <a:srgbClr val="000000"/>
                </a:solidFill>
                <a:latin typeface="Oswald"/>
                <a:ea typeface="Oswald"/>
                <a:cs typeface="Oswald"/>
                <a:sym typeface="Oswald"/>
              </a:rPr>
              <a:t>INTERNATIONAL OR CULTURAL NUANCES TO THE THREE RELATIONSHIPS</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DD65-A9F8-CAC0-157D-88697D6A735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A3C31E-23FB-9A56-EEC3-2F3AC5EFDAF5}"/>
              </a:ext>
            </a:extLst>
          </p:cNvPr>
          <p:cNvSpPr txBox="1"/>
          <p:nvPr/>
        </p:nvSpPr>
        <p:spPr>
          <a:xfrm>
            <a:off x="2537828" y="4160568"/>
            <a:ext cx="13212343" cy="910506"/>
          </a:xfrm>
          <a:prstGeom prst="rect">
            <a:avLst/>
          </a:prstGeom>
        </p:spPr>
        <p:txBody>
          <a:bodyPr lIns="0" tIns="0" rIns="0" bIns="0" rtlCol="0" anchor="t">
            <a:spAutoFit/>
          </a:bodyPr>
          <a:lstStyle/>
          <a:p>
            <a:pPr algn="ctr">
              <a:lnSpc>
                <a:spcPts val="7128"/>
              </a:lnSpc>
            </a:pPr>
            <a:r>
              <a:rPr lang="en-US" sz="6600" dirty="0">
                <a:solidFill>
                  <a:srgbClr val="000000"/>
                </a:solidFill>
                <a:latin typeface="Oswald"/>
                <a:ea typeface="Oswald"/>
                <a:cs typeface="Oswald"/>
                <a:sym typeface="Oswald"/>
              </a:rPr>
              <a:t>INTRODUCTION</a:t>
            </a:r>
          </a:p>
        </p:txBody>
      </p:sp>
      <p:sp>
        <p:nvSpPr>
          <p:cNvPr id="3" name="Freeform 3">
            <a:extLst>
              <a:ext uri="{FF2B5EF4-FFF2-40B4-BE49-F238E27FC236}">
                <a16:creationId xmlns:a16="http://schemas.microsoft.com/office/drawing/2014/main" id="{DE838317-CDA5-3B3F-08EA-CBC246FF34D6}"/>
              </a:ext>
            </a:extLst>
          </p:cNvPr>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3671212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6171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INTRODUCTION</a:t>
            </a:r>
          </a:p>
        </p:txBody>
      </p:sp>
      <p:sp>
        <p:nvSpPr>
          <p:cNvPr id="3" name="TextBox 3"/>
          <p:cNvSpPr txBox="1"/>
          <p:nvPr/>
        </p:nvSpPr>
        <p:spPr>
          <a:xfrm>
            <a:off x="1348740" y="1922147"/>
            <a:ext cx="15590520" cy="6322314"/>
          </a:xfrm>
          <a:prstGeom prst="rect">
            <a:avLst/>
          </a:prstGeom>
        </p:spPr>
        <p:txBody>
          <a:bodyPr lIns="0" tIns="0" rIns="0" bIns="0" rtlCol="0" anchor="t">
            <a:spAutoFit/>
          </a:bodyPr>
          <a:lstStyle/>
          <a:p>
            <a:pPr algn="l">
              <a:lnSpc>
                <a:spcPts val="3888"/>
              </a:lnSpc>
            </a:pPr>
            <a:r>
              <a:rPr lang="en-US" sz="3600" dirty="0">
                <a:solidFill>
                  <a:srgbClr val="000000"/>
                </a:solidFill>
                <a:latin typeface="Glacial Indifference"/>
                <a:ea typeface="Glacial Indifference"/>
                <a:cs typeface="Glacial Indifference"/>
                <a:sym typeface="Glacial Indifference"/>
              </a:rPr>
              <a:t>The success of allyship, mentorship, and sponsorship relationships hinges on understanding the nuanced interplay of various factors: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International and cultural</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Gender</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LBTQIAPN+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Race and Ethnicity</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Neurodivergence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Disability</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Generational and Power Dynamics</a:t>
            </a:r>
          </a:p>
          <a:p>
            <a:pPr marL="651510" lvl="1" indent="-325755" algn="l">
              <a:lnSpc>
                <a:spcPts val="3888"/>
              </a:lnSpc>
            </a:pPr>
            <a:r>
              <a:rPr lang="en-US" sz="3600" dirty="0">
                <a:solidFill>
                  <a:srgbClr val="000000"/>
                </a:solidFill>
                <a:latin typeface="Glacial Indifference"/>
                <a:ea typeface="Glacial Indifference"/>
                <a:cs typeface="Glacial Indifference"/>
                <a:sym typeface="Glacial Indifference"/>
              </a:rPr>
              <a:t>Each of these dimensions offers its own set of challenges and opportunities. Successful relationships acknowledge and actively engage with these nuances, creating an environment where both parties can grow and benefit.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MENTORSHIP ACROSS GROUPS</a:t>
            </a:r>
          </a:p>
        </p:txBody>
      </p:sp>
      <p:sp>
        <p:nvSpPr>
          <p:cNvPr id="3" name="TextBox 3"/>
          <p:cNvSpPr txBox="1"/>
          <p:nvPr/>
        </p:nvSpPr>
        <p:spPr>
          <a:xfrm>
            <a:off x="1348740" y="1884045"/>
            <a:ext cx="15590520" cy="6322314"/>
          </a:xfrm>
          <a:prstGeom prst="rect">
            <a:avLst/>
          </a:prstGeom>
        </p:spPr>
        <p:txBody>
          <a:bodyPr lIns="0" tIns="0" rIns="0" bIns="0" rtlCol="0" anchor="t">
            <a:spAutoFit/>
          </a:bodyPr>
          <a:lstStyle/>
          <a:p>
            <a:pPr algn="l">
              <a:lnSpc>
                <a:spcPts val="3888"/>
              </a:lnSpc>
            </a:pPr>
            <a:r>
              <a:rPr lang="en-US" sz="3600" dirty="0">
                <a:solidFill>
                  <a:srgbClr val="000000"/>
                </a:solidFill>
                <a:latin typeface="Glacial Indifference"/>
                <a:ea typeface="Glacial Indifference"/>
                <a:cs typeface="Glacial Indifference"/>
                <a:sym typeface="Glacial Indifference"/>
              </a:rPr>
              <a:t>Is it better to be mentored by someone from the same group or from a different group? Both have advantages and challenges.</a:t>
            </a:r>
          </a:p>
          <a:p>
            <a:pPr algn="l">
              <a:lnSpc>
                <a:spcPts val="3888"/>
              </a:lnSpc>
            </a:pPr>
            <a:r>
              <a:rPr lang="en-US" sz="3600" u="sng" spc="557" dirty="0">
                <a:solidFill>
                  <a:srgbClr val="000000"/>
                </a:solidFill>
                <a:latin typeface="Oswald"/>
                <a:ea typeface="Oswald"/>
                <a:cs typeface="Oswald"/>
                <a:sym typeface="Oswald"/>
              </a:rPr>
              <a:t>Same-group mentorship</a:t>
            </a:r>
            <a:r>
              <a:rPr lang="en-US" sz="3600" spc="557" dirty="0">
                <a:solidFill>
                  <a:srgbClr val="000000"/>
                </a:solidFill>
                <a:latin typeface="Oswald"/>
                <a:ea typeface="Oswald"/>
                <a:cs typeface="Oswald"/>
                <a:sym typeface="Oswald"/>
              </a:rPr>
              <a:t>:</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Relatability and trust: A mentor from the same group might be better equipped to advise the mentee, as they might have experienced similar challenges. This relatability can also make it easier for the mentee to open up about sensitive topics.</a:t>
            </a:r>
          </a:p>
          <a:p>
            <a:pPr marL="651510" lvl="1" indent="-325755" algn="l">
              <a:lnSpc>
                <a:spcPts val="3888"/>
              </a:lnSpc>
            </a:pPr>
            <a:r>
              <a:rPr lang="en-US" sz="3600" dirty="0">
                <a:solidFill>
                  <a:srgbClr val="000000"/>
                </a:solidFill>
                <a:latin typeface="Glacial Indifference"/>
                <a:ea typeface="Glacial Indifference"/>
                <a:cs typeface="Glacial Indifference"/>
                <a:sym typeface="Glacial Indifference"/>
              </a:rPr>
              <a:t>Likewise, the mentor may find it easier to communicate with a mentee who shares their background.</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Limitations and stereotypes: However, same-group mentors might not be able to provide solutions that apply in other contexts and may unconsciously reinforce certain stereotypes, projecting their experiences onto the mentee.</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MENTORSHIP ACROSS GROUPS</a:t>
            </a:r>
          </a:p>
        </p:txBody>
      </p:sp>
      <p:sp>
        <p:nvSpPr>
          <p:cNvPr id="3" name="TextBox 3"/>
          <p:cNvSpPr txBox="1"/>
          <p:nvPr/>
        </p:nvSpPr>
        <p:spPr>
          <a:xfrm>
            <a:off x="1348740" y="1874520"/>
            <a:ext cx="15590520" cy="6501780"/>
          </a:xfrm>
          <a:prstGeom prst="rect">
            <a:avLst/>
          </a:prstGeom>
        </p:spPr>
        <p:txBody>
          <a:bodyPr lIns="0" tIns="0" rIns="0" bIns="0" rtlCol="0" anchor="t">
            <a:spAutoFit/>
          </a:bodyPr>
          <a:lstStyle/>
          <a:p>
            <a:pPr algn="l">
              <a:lnSpc>
                <a:spcPts val="3888"/>
              </a:lnSpc>
            </a:pPr>
            <a:r>
              <a:rPr lang="en-US" sz="3600" u="sng" spc="557" dirty="0">
                <a:solidFill>
                  <a:srgbClr val="000000"/>
                </a:solidFill>
                <a:latin typeface="Oswald"/>
                <a:ea typeface="Oswald"/>
                <a:cs typeface="Oswald"/>
                <a:sym typeface="Oswald"/>
              </a:rPr>
              <a:t>Different-group mentorship</a:t>
            </a:r>
            <a:r>
              <a:rPr lang="en-US" sz="3600" spc="557" dirty="0">
                <a:solidFill>
                  <a:srgbClr val="000000"/>
                </a:solidFill>
                <a:latin typeface="Oswald"/>
                <a:ea typeface="Oswald"/>
                <a:cs typeface="Oswald"/>
                <a:sym typeface="Oswald"/>
              </a:rPr>
              <a:t>:</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Networking: Mentorship across groups can broaden the mentee’s exposure to different perspectives and different approaches to problem-solving. It also gives the mentee the opportunity to expand their network.</a:t>
            </a:r>
          </a:p>
          <a:p>
            <a:pPr marL="651510" lvl="1" indent="-325755" algn="l">
              <a:lnSpc>
                <a:spcPts val="3888"/>
              </a:lnSpc>
            </a:pPr>
            <a:r>
              <a:rPr lang="en-US" sz="3600" dirty="0">
                <a:solidFill>
                  <a:srgbClr val="000000"/>
                </a:solidFill>
                <a:latin typeface="Glacial Indifference"/>
                <a:ea typeface="Glacial Indifference"/>
                <a:cs typeface="Glacial Indifference"/>
                <a:sym typeface="Glacial Indifference"/>
              </a:rPr>
              <a:t>For the mentor, this experience can be a valuable learning opportunity. Mentoring someone from a different group also serves as a form of allyship.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Disconnect and biases: On the other hand, different-group mentors may unintentionally overlook nuances and fail to understand the unique challenges faced by their mentee. Furthermore, cross-group mentorships may suffer from cultural misunderstanding and unconscious biases.</a:t>
            </a:r>
          </a:p>
          <a:p>
            <a:pPr marL="651510" lvl="1" indent="-325755" algn="l">
              <a:lnSpc>
                <a:spcPts val="3888"/>
              </a:lnSpc>
            </a:pPr>
            <a:r>
              <a:rPr lang="en-US" sz="3600" dirty="0">
                <a:solidFill>
                  <a:srgbClr val="000000"/>
                </a:solidFill>
                <a:latin typeface="Glacial Indifference"/>
                <a:ea typeface="Glacial Indifference"/>
                <a:cs typeface="Glacial Indifference"/>
                <a:sym typeface="Glacial Indifference"/>
              </a:rPr>
              <a:t>Therefore, the answer to the previous question depends on individual goals and the context of the mentoring relationship. Nearly everyone can benefit from having both same-group and different-group mentors.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INDIVIDUALITY AND INTERSECTIONALITY MATTER</a:t>
            </a:r>
          </a:p>
        </p:txBody>
      </p:sp>
      <p:sp>
        <p:nvSpPr>
          <p:cNvPr id="3" name="TextBox 3"/>
          <p:cNvSpPr txBox="1"/>
          <p:nvPr/>
        </p:nvSpPr>
        <p:spPr>
          <a:xfrm>
            <a:off x="1348740" y="1874522"/>
            <a:ext cx="15590520" cy="633183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Individuality: Individuals from a particular group will share some characteristics, but they aren’t a monolith. No one fits neatly into categories.</a:t>
            </a:r>
          </a:p>
          <a:p>
            <a:pPr algn="l">
              <a:lnSpc>
                <a:spcPts val="3888"/>
              </a:lnSpc>
            </a:pPr>
            <a:r>
              <a:rPr lang="en-US" sz="3600" dirty="0">
                <a:solidFill>
                  <a:srgbClr val="000000"/>
                </a:solidFill>
                <a:latin typeface="Glacial Indifference"/>
                <a:ea typeface="Glacial Indifference"/>
                <a:cs typeface="Glacial Indifference"/>
                <a:sym typeface="Glacial Indifference"/>
              </a:rPr>
              <a:t>Mentors and sponsors need to see their mentees/protégés as individuals and tailor their advices accordingly.</a:t>
            </a:r>
          </a:p>
          <a:p>
            <a:pPr algn="l">
              <a:lnSpc>
                <a:spcPts val="3888"/>
              </a:lnSpc>
            </a:pPr>
            <a:r>
              <a:rPr lang="en-US" sz="3600" spc="557" dirty="0">
                <a:solidFill>
                  <a:srgbClr val="000000"/>
                </a:solidFill>
                <a:latin typeface="Oswald"/>
                <a:ea typeface="Oswald"/>
                <a:cs typeface="Oswald"/>
                <a:sym typeface="Oswald"/>
              </a:rPr>
              <a:t>Intersectionality: Different aspects of a person’s identity (gender, race, cultural background etc.) overlap, impacting their experiences and creating systems of disadvantage and privilege.</a:t>
            </a:r>
          </a:p>
          <a:p>
            <a:pPr algn="l">
              <a:lnSpc>
                <a:spcPts val="3888"/>
              </a:lnSpc>
            </a:pPr>
            <a:r>
              <a:rPr lang="en-US" sz="3600" dirty="0">
                <a:solidFill>
                  <a:srgbClr val="000000"/>
                </a:solidFill>
                <a:latin typeface="Glacial Indifference"/>
                <a:ea typeface="Glacial Indifference"/>
                <a:cs typeface="Glacial Indifference"/>
                <a:sym typeface="Glacial Indifference"/>
              </a:rPr>
              <a:t>Mentors and sponsors need to be aware of these intersections to provide better guidance and avoid a one-size-fits-all approach. </a:t>
            </a:r>
          </a:p>
          <a:p>
            <a:pPr algn="l">
              <a:lnSpc>
                <a:spcPts val="3888"/>
              </a:lnSpc>
            </a:pPr>
            <a:r>
              <a:rPr lang="en-US" sz="3600" spc="557" dirty="0">
                <a:solidFill>
                  <a:srgbClr val="000000"/>
                </a:solidFill>
                <a:latin typeface="Oswald"/>
                <a:ea typeface="Oswald"/>
                <a:cs typeface="Oswald"/>
                <a:sym typeface="Oswald"/>
              </a:rPr>
              <a:t>Allyship: Understanding individuality and intersectionality helps allies better support those from marginalized groups and avoid oversimplification and tokenism.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BE MINDFUL OF STEREOTYPES AND BIASES</a:t>
            </a:r>
          </a:p>
        </p:txBody>
      </p:sp>
      <p:sp>
        <p:nvSpPr>
          <p:cNvPr id="3" name="TextBox 3"/>
          <p:cNvSpPr txBox="1"/>
          <p:nvPr/>
        </p:nvSpPr>
        <p:spPr>
          <a:xfrm>
            <a:off x="1348740" y="1884045"/>
            <a:ext cx="15590520" cy="5836539"/>
          </a:xfrm>
          <a:prstGeom prst="rect">
            <a:avLst/>
          </a:prstGeom>
        </p:spPr>
        <p:txBody>
          <a:bodyPr lIns="0" tIns="0" rIns="0" bIns="0" rtlCol="0" anchor="t">
            <a:spAutoFit/>
          </a:bodyPr>
          <a:lstStyle/>
          <a:p>
            <a:pPr algn="l">
              <a:lnSpc>
                <a:spcPts val="3888"/>
              </a:lnSpc>
            </a:pPr>
            <a:r>
              <a:rPr lang="en-US" sz="3600" dirty="0">
                <a:solidFill>
                  <a:srgbClr val="000000"/>
                </a:solidFill>
                <a:latin typeface="Glacial Indifference"/>
                <a:ea typeface="Glacial Indifference"/>
                <a:cs typeface="Glacial Indifference"/>
                <a:sym typeface="Glacial Indifference"/>
              </a:rPr>
              <a:t>Unconscious Biases Awareness: Everyone carries biases. Awareness is crucial to countering their influence. Mentors, sponsors, and allies need to be conscious of their own biases and ensure they do not generalize based on a single identity marker.</a:t>
            </a:r>
          </a:p>
          <a:p>
            <a:pPr algn="l">
              <a:lnSpc>
                <a:spcPts val="3888"/>
              </a:lnSpc>
            </a:pPr>
            <a:r>
              <a:rPr lang="en-US" sz="3600" dirty="0">
                <a:solidFill>
                  <a:srgbClr val="000000"/>
                </a:solidFill>
                <a:latin typeface="Glacial Indifference"/>
                <a:ea typeface="Glacial Indifference"/>
                <a:cs typeface="Glacial Indifference"/>
                <a:sym typeface="Glacial Indifference"/>
              </a:rPr>
              <a:t>Importance of Communication: Cultural and other nuances in communication styles should be acknowledged to avoid misunderstanding. For instance, in some cultures, directness is valued, while in others, indirect communication may be more appropriate. When in doubt, ask instead of making assumptions.</a:t>
            </a:r>
          </a:p>
          <a:p>
            <a:pPr algn="l">
              <a:lnSpc>
                <a:spcPts val="3888"/>
              </a:lnSpc>
            </a:pPr>
            <a:r>
              <a:rPr lang="en-US" sz="3600" dirty="0">
                <a:solidFill>
                  <a:srgbClr val="000000"/>
                </a:solidFill>
                <a:latin typeface="Glacial Indifference"/>
                <a:ea typeface="Glacial Indifference"/>
                <a:cs typeface="Glacial Indifference"/>
                <a:sym typeface="Glacial Indifference"/>
              </a:rPr>
              <a:t>Measures to mitigate unconscious biases: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Fostering open conversations to address biases directly.</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Engage in cross-cultural learning.</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Use inclusive language and avoid microaggressions.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INTERNATIONAL AND CULTURAL</a:t>
            </a:r>
          </a:p>
        </p:txBody>
      </p:sp>
      <p:sp>
        <p:nvSpPr>
          <p:cNvPr id="3" name="TextBox 3"/>
          <p:cNvSpPr txBox="1"/>
          <p:nvPr/>
        </p:nvSpPr>
        <p:spPr>
          <a:xfrm>
            <a:off x="1348740" y="1884045"/>
            <a:ext cx="15590520" cy="6454829"/>
          </a:xfrm>
          <a:prstGeom prst="rect">
            <a:avLst/>
          </a:prstGeom>
        </p:spPr>
        <p:txBody>
          <a:bodyPr lIns="0" tIns="0" rIns="0" bIns="0" rtlCol="0" anchor="t">
            <a:spAutoFit/>
          </a:bodyPr>
          <a:lstStyle/>
          <a:p>
            <a:pPr marL="259747" lvl="1" indent="-129873" algn="l">
              <a:lnSpc>
                <a:spcPts val="3420"/>
              </a:lnSpc>
              <a:buFont typeface="Arial"/>
              <a:buChar char="•"/>
            </a:pPr>
            <a:r>
              <a:rPr lang="en-US" sz="3329" dirty="0">
                <a:solidFill>
                  <a:srgbClr val="000000"/>
                </a:solidFill>
                <a:latin typeface="Glacial Indifference"/>
                <a:ea typeface="Glacial Indifference"/>
                <a:cs typeface="Glacial Indifference"/>
                <a:sym typeface="Glacial Indifference"/>
              </a:rPr>
              <a:t>Summary of Cultural Nuances:</a:t>
            </a:r>
          </a:p>
          <a:p>
            <a:pPr marL="602647" lvl="1" indent="-301323" algn="l">
              <a:lnSpc>
                <a:spcPts val="3420"/>
              </a:lnSpc>
              <a:buAutoNum type="arabicPeriod"/>
            </a:pPr>
            <a:r>
              <a:rPr lang="en-US" sz="3329" dirty="0">
                <a:solidFill>
                  <a:srgbClr val="000000"/>
                </a:solidFill>
                <a:latin typeface="Glacial Indifference"/>
                <a:ea typeface="Glacial Indifference"/>
                <a:cs typeface="Glacial Indifference"/>
                <a:sym typeface="Glacial Indifference"/>
              </a:rPr>
              <a:t>Mentorship: Varies from formal, career-focused models in Western cultures to informal, elder-guided models in African, Pacific, and Indigenous cultures. Hierarchy plays a larger role in Asian mentorship models.</a:t>
            </a:r>
          </a:p>
          <a:p>
            <a:pPr marL="602647" lvl="1" indent="-301323" algn="l">
              <a:lnSpc>
                <a:spcPts val="3420"/>
              </a:lnSpc>
              <a:buAutoNum type="arabicPeriod"/>
            </a:pPr>
            <a:r>
              <a:rPr lang="en-US" sz="3329" dirty="0">
                <a:solidFill>
                  <a:srgbClr val="000000"/>
                </a:solidFill>
                <a:latin typeface="Glacial Indifference"/>
                <a:ea typeface="Glacial Indifference"/>
                <a:cs typeface="Glacial Indifference"/>
                <a:sym typeface="Glacial Indifference"/>
              </a:rPr>
              <a:t>Sponsorship: In Western contexts, it is a strategic career tool based on merit, while in African, Asian, and Pacific cultures, it is relationship-based and tied to community and loyalty. In these regions, sponsors often expect reciprocal support for the community or family.</a:t>
            </a:r>
          </a:p>
          <a:p>
            <a:pPr marL="602647" lvl="1" indent="-301323" algn="l">
              <a:lnSpc>
                <a:spcPts val="3420"/>
              </a:lnSpc>
              <a:buAutoNum type="arabicPeriod"/>
            </a:pPr>
            <a:r>
              <a:rPr lang="en-US" sz="3329" dirty="0">
                <a:solidFill>
                  <a:srgbClr val="000000"/>
                </a:solidFill>
                <a:latin typeface="Glacial Indifference"/>
                <a:ea typeface="Glacial Indifference"/>
                <a:cs typeface="Glacial Indifference"/>
                <a:sym typeface="Glacial Indifference"/>
              </a:rPr>
              <a:t>Allyship: Public and activist allyship is prominent in Western societies, focusing on social justice. In other cultures, allyship is often more communal and subtle, with an emphasis on supporting cultural or community cohesion, but may not challenge authority or traditional norms as openly.</a:t>
            </a:r>
          </a:p>
          <a:p>
            <a:pPr marL="259747" lvl="1" indent="-129873" algn="l">
              <a:lnSpc>
                <a:spcPts val="3420"/>
              </a:lnSpc>
              <a:buFont typeface="Arial"/>
              <a:buChar char="•"/>
            </a:pPr>
            <a:r>
              <a:rPr lang="en-US" sz="3329" dirty="0">
                <a:solidFill>
                  <a:srgbClr val="000000"/>
                </a:solidFill>
                <a:latin typeface="Glacial Indifference"/>
                <a:ea typeface="Glacial Indifference"/>
                <a:cs typeface="Glacial Indifference"/>
                <a:sym typeface="Glacial Indifference"/>
              </a:rPr>
              <a:t>These distinctions reflect the broader cultural values of individualism vs. collectivism, hierarchy vs. egalitarianism, and modernity vs. tradition across different regions of the world.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INTERNATIONAL AND CULTURAL - MENTORSHIP</a:t>
            </a:r>
          </a:p>
        </p:txBody>
      </p:sp>
      <p:sp>
        <p:nvSpPr>
          <p:cNvPr id="3" name="TextBox 3"/>
          <p:cNvSpPr txBox="1"/>
          <p:nvPr/>
        </p:nvSpPr>
        <p:spPr>
          <a:xfrm>
            <a:off x="1348740" y="1884045"/>
            <a:ext cx="15590520" cy="6658454"/>
          </a:xfrm>
          <a:prstGeom prst="rect">
            <a:avLst/>
          </a:prstGeom>
        </p:spPr>
        <p:txBody>
          <a:bodyPr lIns="0" tIns="0" rIns="0" bIns="0" rtlCol="0" anchor="t">
            <a:spAutoFit/>
          </a:bodyPr>
          <a:lstStyle/>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	Western Cultures (U.S., Canada, Europe): Mentorship is often formal, structured, and career-focused. It typically occurs in corporate and academic environments, emphasizing skill development, networking, and professional advancement. Relationships tend to be based on mutual respect and collaboration, with less emphasis on hierarchy.</a:t>
            </a:r>
          </a:p>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ii.	African and Pacific Cultures: Mentorship is deeply rooted in community structures and traditional values. Elders play a key role in guiding younger generations, often in an informal and holistic way that includes not only professional guidance but also spiritual, cultural, and personal advice. The focus is on intergenerational knowledge transfer and the preservation of cultural identity.</a:t>
            </a:r>
          </a:p>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iii.	Asian Cultures: Mentorship often follows Confucian values of hierarchy and respect for authority. Mentors are seen as wise figures who provide long-term guidance in both personal and professional development. The relationship tends to be more paternalistic, and feedback can be indirect.</a:t>
            </a:r>
          </a:p>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iv.	Australia and New Zealand: In Indigenous cultures, mentorship is community-based and driven by eldership. It involves passing down cultural practices and life lessons. In mainstream Western-influenced settings, mentorship is more formal and corporate-focused, emphasizing career growth and skill development.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INTERNATIONAL AND CULTURAL - SPONSORSHIP</a:t>
            </a:r>
          </a:p>
        </p:txBody>
      </p:sp>
      <p:sp>
        <p:nvSpPr>
          <p:cNvPr id="3" name="TextBox 3"/>
          <p:cNvSpPr txBox="1"/>
          <p:nvPr/>
        </p:nvSpPr>
        <p:spPr>
          <a:xfrm>
            <a:off x="1348740" y="1941542"/>
            <a:ext cx="15590520" cy="6267929"/>
          </a:xfrm>
          <a:prstGeom prst="rect">
            <a:avLst/>
          </a:prstGeom>
        </p:spPr>
        <p:txBody>
          <a:bodyPr lIns="0" tIns="0" rIns="0" bIns="0" rtlCol="0" anchor="t">
            <a:spAutoFit/>
          </a:bodyPr>
          <a:lstStyle/>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	Western Cultures: Sponsorship is tied to career advancement, where senior leaders actively promote their protégés by using their influence and connections to secure promotions or visibility. It is often merit-based and viewed as a strategic move in professional development.</a:t>
            </a:r>
          </a:p>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ii.	African Cultures: Sponsorship is more community-driven and occurs within tribal, familial, or political networks. Sponsors help protégés based on loyalty and trust, often expecting reciprocity in terms of support for the community. Sponsorship is about collective success rather than individual achievement.</a:t>
            </a:r>
          </a:p>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iii.	Asian Cultures: Sponsorship tends to be discreet and based on long-term loyalty. Sponsors often use their influence behind the scenes to help protégés advance within trusted networks. The relationship is highly hierarchical, and public promotion may not be as visible as in Western cultures.</a:t>
            </a:r>
          </a:p>
          <a:p>
            <a:pPr marL="210884" lvl="1" indent="-105442" algn="l">
              <a:lnSpc>
                <a:spcPts val="3143"/>
              </a:lnSpc>
              <a:buFont typeface="Arial"/>
              <a:buChar char="•"/>
            </a:pPr>
            <a:r>
              <a:rPr lang="en-US" sz="3060" dirty="0">
                <a:solidFill>
                  <a:srgbClr val="000000"/>
                </a:solidFill>
                <a:latin typeface="Glacial Indifference"/>
                <a:ea typeface="Glacial Indifference"/>
                <a:cs typeface="Glacial Indifference"/>
                <a:sym typeface="Glacial Indifference"/>
              </a:rPr>
              <a:t>iv.	Pacific Cultures: Sponsorship is linked to tribal affiliations and chiefly authority, where leaders sponsor younger members of their community for leadership roles or educational opportunities. This is closely tied to family honor and collective welfare, rather than individual ambition.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INTERNATIONAL AND CULTURAL - ALLYSHIP</a:t>
            </a:r>
          </a:p>
        </p:txBody>
      </p:sp>
      <p:sp>
        <p:nvSpPr>
          <p:cNvPr id="3" name="TextBox 3"/>
          <p:cNvSpPr txBox="1"/>
          <p:nvPr/>
        </p:nvSpPr>
        <p:spPr>
          <a:xfrm>
            <a:off x="1348740" y="1903442"/>
            <a:ext cx="15590520" cy="7170530"/>
          </a:xfrm>
          <a:prstGeom prst="rect">
            <a:avLst/>
          </a:prstGeom>
        </p:spPr>
        <p:txBody>
          <a:bodyPr lIns="0" tIns="0" rIns="0" bIns="0" rtlCol="0" anchor="t">
            <a:spAutoFit/>
          </a:bodyPr>
          <a:lstStyle/>
          <a:p>
            <a:pPr marL="210884" lvl="1" indent="-105442" algn="l">
              <a:lnSpc>
                <a:spcPts val="3536"/>
              </a:lnSpc>
              <a:buFont typeface="Arial"/>
              <a:buChar char="•"/>
            </a:pPr>
            <a:r>
              <a:rPr lang="en-US" sz="3060" dirty="0">
                <a:solidFill>
                  <a:srgbClr val="000000"/>
                </a:solidFill>
                <a:latin typeface="Glacial Indifference"/>
                <a:ea typeface="Glacial Indifference"/>
                <a:cs typeface="Glacial Indifference"/>
                <a:sym typeface="Glacial Indifference"/>
              </a:rPr>
              <a:t>i.	Western Cultures: Allyship is often public and proactive, particularly in relation to social justice movements. Allies are expected to use their privilege to advocate for marginalized groups, whether it be in the workplace or broader society. Issues such as gender equality, LGBTQ+ rights, and racial justice are prominent.</a:t>
            </a:r>
          </a:p>
          <a:p>
            <a:pPr marL="210884" lvl="1" indent="-105442" algn="l">
              <a:lnSpc>
                <a:spcPts val="3536"/>
              </a:lnSpc>
              <a:buFont typeface="Arial"/>
              <a:buChar char="•"/>
            </a:pPr>
            <a:r>
              <a:rPr lang="en-US" sz="3060" dirty="0">
                <a:solidFill>
                  <a:srgbClr val="000000"/>
                </a:solidFill>
                <a:latin typeface="Glacial Indifference"/>
                <a:ea typeface="Glacial Indifference"/>
                <a:cs typeface="Glacial Indifference"/>
                <a:sym typeface="Glacial Indifference"/>
              </a:rPr>
              <a:t>ii.	African Cultures: Allyship is tied to community solidarity, often focusing on women’s rights, youth empowerment, and poverty alleviation. In some regions, allyship is more subtle due to traditional and religious norms. Public allyship for LGBTQ+ rights is often limited by conservative values, though it is growing in some urban areas.</a:t>
            </a:r>
          </a:p>
          <a:p>
            <a:pPr marL="210884" lvl="1" indent="-105442" algn="l">
              <a:lnSpc>
                <a:spcPts val="3536"/>
              </a:lnSpc>
              <a:buFont typeface="Arial"/>
              <a:buChar char="•"/>
            </a:pPr>
            <a:r>
              <a:rPr lang="en-US" sz="3060" dirty="0">
                <a:solidFill>
                  <a:srgbClr val="000000"/>
                </a:solidFill>
                <a:latin typeface="Glacial Indifference"/>
                <a:ea typeface="Glacial Indifference"/>
                <a:cs typeface="Glacial Indifference"/>
                <a:sym typeface="Glacial Indifference"/>
              </a:rPr>
              <a:t>iii.	Asian Cultures: Allyship tends to be subtle and indirect, particularly in cultures that value social harmony (e.g., Japan, China). Public advocacy may be discouraged, but quiet support within established networks is common. Allyship often focuses on community well-being rather than overt activism for marginalized groups.</a:t>
            </a:r>
          </a:p>
          <a:p>
            <a:pPr marL="210884" lvl="1" indent="-105442" algn="l">
              <a:lnSpc>
                <a:spcPts val="3536"/>
              </a:lnSpc>
              <a:buFont typeface="Arial"/>
              <a:buChar char="•"/>
            </a:pPr>
            <a:r>
              <a:rPr lang="en-US" sz="3060" dirty="0">
                <a:solidFill>
                  <a:srgbClr val="000000"/>
                </a:solidFill>
                <a:latin typeface="Glacial Indifference"/>
                <a:ea typeface="Glacial Indifference"/>
                <a:cs typeface="Glacial Indifference"/>
                <a:sym typeface="Glacial Indifference"/>
              </a:rPr>
              <a:t>iv.	Pacific Cultures: Allyship focuses on support for Indigenous rights, cultural preservation, and environmental advocacy. Allies are expected to help protect communal values and land rights. Public allyship is tied to maintaining social harmony and supporting vulnerable groups, such as women and children.</a:t>
            </a:r>
          </a:p>
        </p:txBody>
      </p:sp>
      <p:sp>
        <p:nvSpPr>
          <p:cNvPr id="4" name="TextBox 3">
            <a:extLst>
              <a:ext uri="{FF2B5EF4-FFF2-40B4-BE49-F238E27FC236}">
                <a16:creationId xmlns:a16="http://schemas.microsoft.com/office/drawing/2014/main" id="{E767BCC0-C9FB-49D1-A98A-2A63E9B9809F}"/>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INTERNATIONAL AND CULTURAL - REFERENCES</a:t>
            </a:r>
          </a:p>
        </p:txBody>
      </p:sp>
      <p:sp>
        <p:nvSpPr>
          <p:cNvPr id="3" name="TextBox 3"/>
          <p:cNvSpPr txBox="1"/>
          <p:nvPr/>
        </p:nvSpPr>
        <p:spPr>
          <a:xfrm>
            <a:off x="1348740" y="1855817"/>
            <a:ext cx="15590520" cy="7664501"/>
          </a:xfrm>
          <a:prstGeom prst="rect">
            <a:avLst/>
          </a:prstGeom>
        </p:spPr>
        <p:txBody>
          <a:bodyPr lIns="0" tIns="0" rIns="0" bIns="0" rtlCol="0" anchor="t">
            <a:spAutoFit/>
          </a:bodyPr>
          <a:lstStyle/>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 tooltip="https://www.hup.harvard.edu/books/9780674160873"/>
              </a:rPr>
              <a:t>"Confucian Traditions in East Asian Modernity" by Tu Wei-Ming</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3" tooltip="https://assets.cambridge.org/97805218/12337/sample/9780521812337ws.pdf"/>
              </a:rPr>
              <a:t>"Social Connections in China – Institutions, Culture, and the Changing Nature of Guanxi" by Thomas Gold</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4" tooltip="https://www.esamskriti.com/e/Culture/Indian-Culture/The-Guru-~-Shishya-Tradition-in-Indic-Culture-1.aspx"/>
              </a:rPr>
              <a:t>"The Guru - Shishya Tradition in Indic Culture" by Nidhi Mishra.</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5" tooltip="https://www.routledge.com/The-Cheabol-and-Labour-in-Korea-The-Development-of-Management-Strategy-in-Hyundai/Kwon-ODonnell/p/book/9780415221696?srsltid=AfmBOoq4MoUzf6ksd5aSXqxOlVZpDkoByZ_04XJZ7C3C6_HtEW2kLe2h"/>
              </a:rPr>
              <a:t>"The Chaebol and Labour in Korea" by Seung Ho Kwon, Michael O'Donnell.</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6" tooltip="https://www.goodreads.com/book/show/278003.The_Japanese_Mind"/>
              </a:rPr>
              <a:t>"The Japanese Mind: Understanding Contemporary Japanese Culture" by Roger Davies</a:t>
            </a:r>
            <a:r>
              <a:rPr lang="en-US" sz="1664" dirty="0">
                <a:solidFill>
                  <a:srgbClr val="000000"/>
                </a:solidFill>
                <a:latin typeface="Glacial Indifference"/>
                <a:ea typeface="Glacial Indifference"/>
                <a:cs typeface="Glacial Indifference"/>
                <a:sym typeface="Glacial Indifference"/>
              </a:rPr>
              <a:t> (Senpai-Kohai System in Japan: The cultural importance of mentorship in Japan ).</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7" tooltip="https://www.tieonline.com/article/2829/allyship-as-a-filipinx-american-asian-american-non-black-poc-standing-side-by-side-in-the-black-lives-matter-movement"/>
              </a:rPr>
              <a:t>"Allyship as a Filipinx American/Asian American/Non-Black POC: Standing Side by Side in the Black Lives Matter Movement" by  Yvette Santos Cuenco, LMSW</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8" tooltip="https://www.academia.edu/50358594/Establishing_And_Maintaining_Mentoring_Relationships_An_Overview_Of_Mentor_And_Mentee_Competencies"/>
              </a:rPr>
              <a:t>“Establishing And Maintaining Mentoring Relationships: An Overview Of Mentor And Mentee Competencies” by David Clutterbuck.</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9" tooltip="https://papers.ssrn.com/sol3/papers.cfm?abstract_id=1583862"/>
              </a:rPr>
              <a:t>“Family Firms in European Economic History” by Andrea Colli.</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0" tooltip="https://www3.weforum.org/docs/WEF_GGGR_2024.pdf"/>
              </a:rPr>
              <a:t>“Global Gender Gap Report” by the World Economic Forum</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1" tooltip="https://www.ncbi.nlm.nih.gov/pmc/articles/PMC7540560/"/>
              </a:rPr>
              <a:t>“The Mental Map of National Hierarchy in Europe” by Jeffrey Swindle, Shawn Dorius, and Attila Melegh</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2" tooltip="https://www.amazon.com/Mentors-Guide-Facilitating-Effective-Relationships/dp/047090772X"/>
              </a:rPr>
              <a:t>“The Mentor's Guide, Second Edition: Facilitating Effective Learning Relationships” by Lois J. Zachary</a:t>
            </a:r>
          </a:p>
          <a:p>
            <a:pPr marL="301323" lvl="1" indent="-150662" algn="l">
              <a:lnSpc>
                <a:spcPts val="2397"/>
              </a:lnSpc>
              <a:buAutoNum type="arabicPeriod"/>
            </a:pPr>
            <a:r>
              <a:rPr lang="en-US" sz="1664" dirty="0">
                <a:solidFill>
                  <a:srgbClr val="000000"/>
                </a:solidFill>
                <a:latin typeface="Glacial Indifference"/>
                <a:ea typeface="Glacial Indifference"/>
                <a:cs typeface="Glacial Indifference"/>
                <a:sym typeface="Glacial Indifference"/>
              </a:rPr>
              <a:t> </a:t>
            </a:r>
            <a:r>
              <a:rPr lang="en-US" sz="1664" u="sng" dirty="0">
                <a:solidFill>
                  <a:srgbClr val="000000"/>
                </a:solidFill>
                <a:latin typeface="Glacial Indifference"/>
                <a:ea typeface="Glacial Indifference"/>
                <a:cs typeface="Glacial Indifference"/>
                <a:sym typeface="Glacial Indifference"/>
                <a:hlinkClick r:id="rId13" tooltip="https://www.regent.edu/acad/global/publications/ijls/new/vol5iss1/IJLS_Vol5Is1_OsulaIrvinR.pdf"/>
              </a:rPr>
              <a:t>“Cultural Awareness in Intercultural Mentoring: A Model for Enhancing Mentoring Relationships” by Bramwell Osula (U.S.) and Steve M. Irvin (Canada)</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4" tooltip="https://www.amazon.com/Forget-Mentor-Find-Sponsor-Fast-Track/dp/1422187160"/>
              </a:rPr>
              <a:t>“Forget a Mentor, Find a Sponsor” by Sylvia Ann Hewlett.</a:t>
            </a:r>
            <a:r>
              <a:rPr lang="en-US" sz="1664" dirty="0">
                <a:solidFill>
                  <a:srgbClr val="000000"/>
                </a:solidFill>
                <a:latin typeface="Glacial Indifference"/>
                <a:ea typeface="Glacial Indifference"/>
                <a:cs typeface="Glacial Indifference"/>
                <a:sym typeface="Glacial Indifference"/>
              </a:rPr>
              <a:t> </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5" tooltip="https://coqual.org/"/>
              </a:rPr>
              <a:t>https://coqual.org/</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6" tooltip="https://www.themuse.com/advice/what-is-an-ally-7-examples"/>
              </a:rPr>
              <a:t>“7 Examples of What Being an Ally at Work Really Looks Like” by Better Allies.</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7" tooltip="https://enriqueogliastri.com/wp-content/uploads/2013/08/1-el-jefe-leadership-in-latam-jwb-12-6-14_castac3b1o-et-al.pdf"/>
              </a:rPr>
              <a:t>“El Jefe: Differences in Expected Leadership Behaviors across Latin American Countries” by Mary F. Sully de Luque et al.</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8" tooltip="https://journals.openedition.org/poldev/2378"/>
              </a:rPr>
              <a:t>“The Evolving Role and Influence and Growing Strength of Social Movements in Latin America and the Caribbean” by Ricardo Fuentes-Nieva and Gianandrea Nelli Feroci.</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19" tooltip="https://www.google.com/books/edition/_/0AUoDwAAQBAJ?hl=en&amp;gbpv=0"/>
              </a:rPr>
              <a:t>"Uncovering the Cultural Dynamics in Mentoring Programs and Relationships" by Andre M. Green, Andrea M. Kent, Frances K. Kochan</a:t>
            </a:r>
            <a:r>
              <a:rPr lang="en-US" sz="1664" dirty="0">
                <a:solidFill>
                  <a:srgbClr val="000000"/>
                </a:solidFill>
                <a:latin typeface="Glacial Indifference"/>
                <a:ea typeface="Glacial Indifference"/>
                <a:cs typeface="Glacial Indifference"/>
                <a:sym typeface="Glacial Indifference"/>
              </a:rPr>
              <a:t> (</a:t>
            </a:r>
            <a:r>
              <a:rPr lang="en-US" sz="1664" u="sng" dirty="0">
                <a:solidFill>
                  <a:srgbClr val="000000"/>
                </a:solidFill>
                <a:latin typeface="Glacial Indifference"/>
                <a:ea typeface="Glacial Indifference"/>
                <a:cs typeface="Glacial Indifference"/>
                <a:sym typeface="Glacial Indifference"/>
                <a:hlinkClick r:id="rId20" tooltip="https://books.google.com/books/publisher/content?id=0AUoDwAAQBAJ&amp;pg=PA295&amp;img=1&amp;zoom=3&amp;hl=en&amp;bul=1&amp;sig=ACfU3U2cedF_M6Js3IF_jRF51GXJwAAZCg&amp;w=1280"/>
              </a:rPr>
              <a:t>Chapter 18 – “An old tradition and the new beginning – mentoring in Africa” by Hilary Geber</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1" tooltip="https://ro.uow.edu.au/cgi/viewcontent.cgi?article=1029&amp;context=uowbooks"/>
              </a:rPr>
              <a:t>“A systematic review of programs and models used to mentor young people of African origin in Australia and other parts of the world” By Dr. Jacob Mugumbate.</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2" tooltip="https://www.amazon.com/Globalization-Cultures-Business-Africa-Patrimonialism-ebook/dp/B009A7TWI0/ref=sr_1_3?crid=2LL9IN5RU3EDT&amp;dib=eyJ2IjoiMSJ9.Jfm1Orq9qIubuC3ZghuD8oGqmEnPo5hkEfWYNyOoBdlKNITs0jhsyPUGgib40AaeKW_7gA3P9gIuGJtg1fGKTxcr_552Z2uC6VGQ7UUbDpNbCzTI3Ht8S5RHPhw80LEVvnsirCrDZvUNOSJNqYuSPp-aW5q2at3E4007YOkRWeHPKvCqY8ygDDBYy1Pj3ZD6XNWeGNdv3norNmv3XOx5h-9SUBHE0g5kcg4vtx9yjR8.M2k8dEscE1sY1La3jDvssF4STcujxVnzPTzoEeFm0bc&amp;dib_tag=se&amp;keywords=African+Business+Cultures&amp;qid=1726895685&amp;s=digital-text&amp;sprefix=african+business+culture%2Cdigital-text%2C114&amp;sr=1-3"/>
              </a:rPr>
              <a:t>“Globalization and the Cultures of Business in Africa: From Patrimonialism to Profit” by Scott D. Taylor</a:t>
            </a:r>
            <a:r>
              <a:rPr lang="en-US" sz="1664" dirty="0">
                <a:solidFill>
                  <a:srgbClr val="000000"/>
                </a:solidFill>
                <a:latin typeface="Glacial Indifference"/>
                <a:ea typeface="Glacial Indifference"/>
                <a:cs typeface="Glacial Indifference"/>
                <a:sym typeface="Glacial Indifference"/>
              </a:rPr>
              <a:t>.</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3" tooltip="https://www.pnas.org/doi/10.1073/pnas.2314653121"/>
              </a:rPr>
              <a:t>“The politics of allyship: Multiethnic coalitions and mass attitudes toward protest” by Devorah Manekin, Tamar Mitts, and Yael Zeira.</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4" tooltip="https://search.informit.org/doi/10.3316/informit.046651292466851"/>
              </a:rPr>
              <a:t>"The Mentor Experience: Mentoring for Indigenous Australian School to University Success" by Bronwyn Fredericks, Carolyn Daniels, Susan Kinnear and Marina Mikecz.</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5" tooltip="https://www.wgea.gov.au/"/>
              </a:rPr>
              <a:t>https://www.wgea.gov.au/.</a:t>
            </a:r>
          </a:p>
          <a:p>
            <a:pPr marL="301323" lvl="1" indent="-150662" algn="l">
              <a:lnSpc>
                <a:spcPts val="2397"/>
              </a:lnSpc>
              <a:buAutoNum type="arabicPeriod"/>
            </a:pPr>
            <a:r>
              <a:rPr lang="en-US" sz="1664" u="sng" dirty="0">
                <a:solidFill>
                  <a:srgbClr val="000000"/>
                </a:solidFill>
                <a:latin typeface="Glacial Indifference"/>
                <a:ea typeface="Glacial Indifference"/>
                <a:cs typeface="Glacial Indifference"/>
                <a:sym typeface="Glacial Indifference"/>
                <a:hlinkClick r:id="rId26" tooltip="https://en.wikipedia.org/wiki/Culture_of_Oceania"/>
              </a:rPr>
              <a:t>https://en.wikipedia.org/wiki/Culture_of_Oceania</a:t>
            </a:r>
            <a:r>
              <a:rPr lang="en-US" sz="1664" dirty="0">
                <a:solidFill>
                  <a:srgbClr val="000000"/>
                </a:solidFill>
                <a:latin typeface="Glacial Indifference"/>
                <a:ea typeface="Glacial Indifference"/>
                <a:cs typeface="Glacial Indifference"/>
                <a:sym typeface="Glacial Indifference"/>
              </a:rPr>
              <a:t>.</a:t>
            </a:r>
          </a:p>
        </p:txBody>
      </p:sp>
      <p:sp>
        <p:nvSpPr>
          <p:cNvPr id="4" name="TextBox 3">
            <a:extLst>
              <a:ext uri="{FF2B5EF4-FFF2-40B4-BE49-F238E27FC236}">
                <a16:creationId xmlns:a16="http://schemas.microsoft.com/office/drawing/2014/main" id="{210C485B-37AD-27FA-9562-7C2975F22053}"/>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7" action="ppaction://hlinksldjump"/>
              </a:rPr>
              <a:t>Table of Contents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5A773-DA31-D6F3-9691-AB1628438D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627959A-747B-4D75-A786-CFD069866B80}"/>
              </a:ext>
            </a:extLst>
          </p:cNvPr>
          <p:cNvSpPr txBox="1"/>
          <p:nvPr/>
        </p:nvSpPr>
        <p:spPr>
          <a:xfrm>
            <a:off x="1348740" y="64770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INTRODUCTION</a:t>
            </a:r>
          </a:p>
        </p:txBody>
      </p:sp>
      <p:sp>
        <p:nvSpPr>
          <p:cNvPr id="3" name="TextBox 3">
            <a:extLst>
              <a:ext uri="{FF2B5EF4-FFF2-40B4-BE49-F238E27FC236}">
                <a16:creationId xmlns:a16="http://schemas.microsoft.com/office/drawing/2014/main" id="{222A3BF6-A18A-5B43-B2F0-1F12D1A9D7C6}"/>
              </a:ext>
            </a:extLst>
          </p:cNvPr>
          <p:cNvSpPr txBox="1"/>
          <p:nvPr/>
        </p:nvSpPr>
        <p:spPr>
          <a:xfrm>
            <a:off x="1348740" y="2324100"/>
            <a:ext cx="15590520" cy="1323567"/>
          </a:xfrm>
          <a:prstGeom prst="rect">
            <a:avLst/>
          </a:prstGeom>
        </p:spPr>
        <p:txBody>
          <a:bodyPr lIns="0" tIns="0" rIns="0" bIns="0" rtlCol="0" anchor="t">
            <a:spAutoFit/>
          </a:bodyPr>
          <a:lstStyle/>
          <a:p>
            <a:pPr algn="l">
              <a:lnSpc>
                <a:spcPts val="3356"/>
              </a:lnSpc>
            </a:pPr>
            <a:endParaRPr dirty="0"/>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p:txBody>
      </p:sp>
      <p:sp>
        <p:nvSpPr>
          <p:cNvPr id="5" name="TextBox 4">
            <a:extLst>
              <a:ext uri="{FF2B5EF4-FFF2-40B4-BE49-F238E27FC236}">
                <a16:creationId xmlns:a16="http://schemas.microsoft.com/office/drawing/2014/main" id="{9A94535E-DC0D-295B-3AB4-A05FB0565BE2}"/>
              </a:ext>
            </a:extLst>
          </p:cNvPr>
          <p:cNvSpPr txBox="1"/>
          <p:nvPr/>
        </p:nvSpPr>
        <p:spPr>
          <a:xfrm>
            <a:off x="1348740" y="2449850"/>
            <a:ext cx="14424660" cy="5471883"/>
          </a:xfrm>
          <a:prstGeom prst="rect">
            <a:avLst/>
          </a:prstGeom>
          <a:noFill/>
        </p:spPr>
        <p:txBody>
          <a:bodyPr wrap="square">
            <a:spAutoFit/>
          </a:bodyPr>
          <a:lstStyle/>
          <a:p>
            <a:r>
              <a:rPr lang="en-US" sz="3884" dirty="0">
                <a:solidFill>
                  <a:srgbClr val="000000"/>
                </a:solidFill>
                <a:latin typeface="Glacial Indifference"/>
              </a:rPr>
              <a:t>This ADAPT/IPO Collaboration - Allyship, Mentorship, and Sponsorship Practical Guide, provides a comprehensive overview of three key professional relationships: allyship, mentorship, and sponsorship. </a:t>
            </a:r>
          </a:p>
          <a:p>
            <a:endParaRPr lang="en-US" sz="3884" dirty="0">
              <a:solidFill>
                <a:srgbClr val="000000"/>
              </a:solidFill>
              <a:latin typeface="Glacial Indifference"/>
            </a:endParaRPr>
          </a:p>
          <a:p>
            <a:r>
              <a:rPr lang="en-US" sz="3884" dirty="0">
                <a:solidFill>
                  <a:srgbClr val="000000"/>
                </a:solidFill>
                <a:latin typeface="Glacial Indifference"/>
              </a:rPr>
              <a:t>The guide emphasizes the importance of these relationships in fostering engagement and belonging within organizations, supporting career growth, and cultivating inclusive workplace cultures.</a:t>
            </a:r>
          </a:p>
        </p:txBody>
      </p:sp>
    </p:spTree>
    <p:extLst>
      <p:ext uri="{BB962C8B-B14F-4D97-AF65-F5344CB8AC3E}">
        <p14:creationId xmlns:p14="http://schemas.microsoft.com/office/powerpoint/2010/main" val="1765951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D369-5742-B735-3A74-904E8E57213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87FFC56-C6FE-A062-8E1D-040DA0FAE345}"/>
              </a:ext>
            </a:extLst>
          </p:cNvPr>
          <p:cNvSpPr txBox="1"/>
          <p:nvPr/>
        </p:nvSpPr>
        <p:spPr>
          <a:xfrm>
            <a:off x="2377440" y="2448913"/>
            <a:ext cx="13533120" cy="4333815"/>
          </a:xfrm>
          <a:prstGeom prst="rect">
            <a:avLst/>
          </a:prstGeom>
        </p:spPr>
        <p:txBody>
          <a:bodyPr lIns="0" tIns="0" rIns="0" bIns="0" rtlCol="0" anchor="t">
            <a:spAutoFit/>
          </a:bodyPr>
          <a:lstStyle/>
          <a:p>
            <a:pPr algn="ctr">
              <a:lnSpc>
                <a:spcPts val="8638"/>
              </a:lnSpc>
            </a:pPr>
            <a:r>
              <a:rPr lang="en-US" sz="6600" dirty="0">
                <a:solidFill>
                  <a:srgbClr val="000000"/>
                </a:solidFill>
                <a:latin typeface="Oswald"/>
                <a:ea typeface="Oswald"/>
                <a:cs typeface="Oswald"/>
                <a:sym typeface="Oswald"/>
              </a:rPr>
              <a:t>NUANCES TO THE THREE RELATIONSHIPS - GENDER, LGBTQIAPN+, RACE AND ETHNICITY, NEURODIVERGENCE, DISABILITY, &amp; GENERATIONAL AND POWER DYNAMICS </a:t>
            </a:r>
          </a:p>
        </p:txBody>
      </p:sp>
      <p:sp>
        <p:nvSpPr>
          <p:cNvPr id="3" name="Freeform 3">
            <a:extLst>
              <a:ext uri="{FF2B5EF4-FFF2-40B4-BE49-F238E27FC236}">
                <a16:creationId xmlns:a16="http://schemas.microsoft.com/office/drawing/2014/main" id="{74677237-D0CE-EDBB-5BA0-21379E5DDC8E}"/>
              </a:ext>
            </a:extLst>
          </p:cNvPr>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3680838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GENDER</a:t>
            </a:r>
          </a:p>
        </p:txBody>
      </p:sp>
      <p:sp>
        <p:nvSpPr>
          <p:cNvPr id="3" name="TextBox 3"/>
          <p:cNvSpPr txBox="1"/>
          <p:nvPr/>
        </p:nvSpPr>
        <p:spPr>
          <a:xfrm>
            <a:off x="1348740" y="1874520"/>
            <a:ext cx="15590520" cy="730338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Networking:</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 tend to view networking as a strategic game, actively seeking out relationships that can advance their careers.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Women often view networking as a social activity and are less likely to leverage relationships for career advancement. They are also more hesitant to ask for help or favors, fearing they might appear self-serving.</a:t>
            </a:r>
          </a:p>
          <a:p>
            <a:pPr marL="651510" lvl="1" indent="-325755" algn="l">
              <a:lnSpc>
                <a:spcPts val="3888"/>
              </a:lnSpc>
            </a:pPr>
            <a:r>
              <a:rPr lang="en-US" sz="3600" spc="557" dirty="0">
                <a:solidFill>
                  <a:srgbClr val="000000"/>
                </a:solidFill>
                <a:latin typeface="Oswald"/>
                <a:ea typeface="Oswald"/>
                <a:cs typeface="Oswald"/>
                <a:sym typeface="Oswald"/>
              </a:rPr>
              <a:t>Access to sponsorships: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 are more likely to be sponsored than women.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There is still reluctance from senior men to sponsor junior women due to potential perceptions of impropriety.</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Studies have found that women tend to be over-mentored and under-sponsored.</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GENDER</a:t>
            </a:r>
          </a:p>
        </p:txBody>
      </p:sp>
      <p:sp>
        <p:nvSpPr>
          <p:cNvPr id="3" name="TextBox 3"/>
          <p:cNvSpPr txBox="1"/>
          <p:nvPr/>
        </p:nvSpPr>
        <p:spPr>
          <a:xfrm>
            <a:off x="1348740" y="1874522"/>
            <a:ext cx="15590520" cy="633183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Impact of mentorship and sponsorship: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While men report that mentors have helped them advance in their careers, including by providing direct and public endorsements, women explain mentoring relationships more in terms of skill development for their current position.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Women still encounter barriers, including the risk of their relationships being misconstrued as romantic. This can lead to gossip and undermine their achievements.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Strategies and tactics that helped a senior man progress in his career might not be appealing or feasible for the junior woman he is sponsoring or mentoring. This can render the relationship less effective.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It can be hard for a woman to develop a leadership style when most of the role models she has are male.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GENDER</a:t>
            </a:r>
          </a:p>
        </p:txBody>
      </p:sp>
      <p:sp>
        <p:nvSpPr>
          <p:cNvPr id="3" name="TextBox 3"/>
          <p:cNvSpPr txBox="1"/>
          <p:nvPr/>
        </p:nvSpPr>
        <p:spPr>
          <a:xfrm>
            <a:off x="1348740" y="1874520"/>
            <a:ext cx="15590520" cy="730338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Women’s predicaments in the workplace: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Women have to navigate the line between being “not aggressive enough” and being “too aggressive”: when they exhibit stereotypically feminine behaviors, they are perceived as less competent leaders; however, when they display assertive behaviors, they are deemed unfeminine and overly aggressive.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Women leaders are often held to higher standard and must continually prove their competence.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Competent women are often perceived as less likable.</a:t>
            </a:r>
          </a:p>
          <a:p>
            <a:pPr marL="651510" lvl="1" indent="-325755" algn="l">
              <a:lnSpc>
                <a:spcPts val="3888"/>
              </a:lnSpc>
            </a:pPr>
            <a:r>
              <a:rPr lang="en-US" sz="3600" spc="557" dirty="0">
                <a:solidFill>
                  <a:srgbClr val="000000"/>
                </a:solidFill>
                <a:latin typeface="Oswald"/>
                <a:ea typeface="Oswald"/>
                <a:cs typeface="Oswald"/>
                <a:sym typeface="Oswald"/>
              </a:rPr>
              <a:t>Allyship tendencies: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Women are more likely to advocate for systemic change and equality, especially in support of underrepresented groups.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 are often focused on individual actions, such as calling out biases when they occur or advocating for specific colleagues.</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GENDER</a:t>
            </a:r>
          </a:p>
        </p:txBody>
      </p:sp>
      <p:sp>
        <p:nvSpPr>
          <p:cNvPr id="3" name="TextBox 3"/>
          <p:cNvSpPr txBox="1"/>
          <p:nvPr/>
        </p:nvSpPr>
        <p:spPr>
          <a:xfrm>
            <a:off x="1348740" y="1874520"/>
            <a:ext cx="15590520" cy="584606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What can be done to help?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Create formal sponsorship programs and encourage senior men to sponsor junior women.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Educate sponsors/mentors/allies on gender bias.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Provide mentors with training on how to mentor women effectively, focusing on leadership development and overcoming gender-specific challenges.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Encourage allies to publicly support  and advocate for their female colleagues.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Encourage women to seek sponsors.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Encourage women to build and deepen their networks strategically.</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Assist mentees in setting career goals and developing a roadmap to achieve them, including skill-building and networking opportunities.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LGBTQIAPN+</a:t>
            </a:r>
          </a:p>
        </p:txBody>
      </p:sp>
      <p:sp>
        <p:nvSpPr>
          <p:cNvPr id="3" name="TextBox 3"/>
          <p:cNvSpPr txBox="1"/>
          <p:nvPr/>
        </p:nvSpPr>
        <p:spPr>
          <a:xfrm>
            <a:off x="1348740" y="1884045"/>
            <a:ext cx="15590520" cy="6322314"/>
          </a:xfrm>
          <a:prstGeom prst="rect">
            <a:avLst/>
          </a:prstGeom>
        </p:spPr>
        <p:txBody>
          <a:bodyPr lIns="0" tIns="0" rIns="0" bIns="0" rtlCol="0" anchor="t">
            <a:spAutoFit/>
          </a:bodyPr>
          <a:lstStyle/>
          <a:p>
            <a:pPr algn="l">
              <a:lnSpc>
                <a:spcPts val="3888"/>
              </a:lnSpc>
            </a:pPr>
            <a:r>
              <a:rPr lang="en-US" sz="3600" dirty="0">
                <a:solidFill>
                  <a:srgbClr val="000000"/>
                </a:solidFill>
                <a:latin typeface="Glacial Indifference"/>
                <a:ea typeface="Glacial Indifference"/>
                <a:cs typeface="Glacial Indifference"/>
                <a:sym typeface="Glacial Indifference"/>
              </a:rPr>
              <a:t>Global perspective: Different countries have varied levels of acceptance and legal rights for LGBTQ+ individuals, impacting workplace dynamics.</a:t>
            </a:r>
          </a:p>
          <a:p>
            <a:pPr algn="l">
              <a:lnSpc>
                <a:spcPts val="3888"/>
              </a:lnSpc>
            </a:pPr>
            <a:r>
              <a:rPr lang="en-US" sz="3600" dirty="0">
                <a:solidFill>
                  <a:srgbClr val="000000"/>
                </a:solidFill>
                <a:latin typeface="Glacial Indifference"/>
                <a:ea typeface="Glacial Indifference"/>
                <a:cs typeface="Glacial Indifference"/>
                <a:sym typeface="Glacial Indifference"/>
              </a:rPr>
              <a:t>Organizational culture: Everyone should advocate for more inclusive policies and practices within an organization. If the workplace culture isn’t supportive of LGBTQIAPN+ individuals, it will be harder to implement effective sponsorship and mentorship programs.</a:t>
            </a:r>
          </a:p>
          <a:p>
            <a:pPr algn="l">
              <a:lnSpc>
                <a:spcPts val="3888"/>
              </a:lnSpc>
            </a:pPr>
            <a:r>
              <a:rPr lang="en-US" sz="3600" dirty="0">
                <a:solidFill>
                  <a:srgbClr val="000000"/>
                </a:solidFill>
                <a:latin typeface="Glacial Indifference"/>
                <a:ea typeface="Glacial Indifference"/>
                <a:cs typeface="Glacial Indifference"/>
                <a:sym typeface="Glacial Indifference"/>
              </a:rPr>
              <a:t>Allyship: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Effective allyship requires understanding how sexual orientation and gender identity work and influence career progression.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LGBTQ+ individuals may not always be visible in the workplace. This can make it harder for allies to identify and support their colleagues.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Allyship cannot be performative. Leaders should engage with LGBTQ+ employees when developing initiatives.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LGBTQIAPN+</a:t>
            </a:r>
          </a:p>
        </p:txBody>
      </p:sp>
      <p:sp>
        <p:nvSpPr>
          <p:cNvPr id="3" name="TextBox 3"/>
          <p:cNvSpPr txBox="1"/>
          <p:nvPr/>
        </p:nvSpPr>
        <p:spPr>
          <a:xfrm>
            <a:off x="1348740" y="1874520"/>
            <a:ext cx="15590520" cy="778916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Microaggressions and bias: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LGBTQ+ individuals often face microaggressions and implicit bias. These can undermine confidence and discourage individuals from seeking promotions or leadership roles. Awareness of these subtle forms of discrimination is important. Everyone should actively work to counteract them.</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Using inclusive language and pronouns is crucial to create a supporting environment for everyone. Allies can play an important role here.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Likewise, it is important to avoid making heteronormative assumptions. Instead of asking intrusive questions about people’s personal lives, allies should focus on creating an inclusive environment where people feel safe to share what they are comfortable with.</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Seemingly harmless compliments can sometimes reinforce negative stereotypes, so allies should also watch out for that.</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LGBTQIAPN+</a:t>
            </a:r>
          </a:p>
        </p:txBody>
      </p:sp>
      <p:sp>
        <p:nvSpPr>
          <p:cNvPr id="3" name="TextBox 3"/>
          <p:cNvSpPr txBox="1"/>
          <p:nvPr/>
        </p:nvSpPr>
        <p:spPr>
          <a:xfrm>
            <a:off x="1348740" y="1874520"/>
            <a:ext cx="15590520" cy="633183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LGBTQ+ individuals are often underrepresented in the workplace, especially at senior levels.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LGBTQ+ individuals may struggle to find mentors who understand their experiences, especially in more conservative industries and regions.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 need to create a safe and trusting environment where mentees feel comfortable being their authentic selves.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 who aren’t LGBTQ+ should educate themselves on the specific challenges faced by their mentees and, when feasible, find and connect their mentees with LGBTQ+ role models.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Change the dynamic</a:t>
            </a:r>
            <a:r>
              <a:rPr lang="en-US" sz="3600" dirty="0">
                <a:solidFill>
                  <a:srgbClr val="000000"/>
                </a:solidFill>
                <a:latin typeface="Glacial Indifference"/>
                <a:ea typeface="Glacial Indifference"/>
                <a:cs typeface="Glacial Indifference"/>
                <a:sym typeface="Glacial Indifference"/>
              </a:rPr>
              <a:t>: creating an LGBTQ+ reverse mentorship (with LGBTQ+ individuals as mentors and ally senior leaders as mentees) can drive a cultural change in the organization.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LGBTQIAPN+</a:t>
            </a:r>
          </a:p>
        </p:txBody>
      </p:sp>
      <p:sp>
        <p:nvSpPr>
          <p:cNvPr id="3" name="TextBox 3"/>
          <p:cNvSpPr txBox="1"/>
          <p:nvPr/>
        </p:nvSpPr>
        <p:spPr>
          <a:xfrm>
            <a:off x="1348740" y="1874520"/>
            <a:ext cx="15590520" cy="584606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Sponsorship: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Opportunities for LGBTQ+ individuals can be hindered by implicit or explicit biases.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Effective sponsorship requires sponsors to use their influence to promote LGBTQ+ individuals for opportunities and advancements.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LGBTQ+ individuals may not always be considered for high-visibility projects or leadership roles. Sponsors should thus ensure that their protégés are given equal opportunities to showcase their talents and potential.</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There is a risk LGBTQ+ individuals might be sponsored as a token gesture. Sponsors should focus on the individual’s professional capabilities and make sure that their sponsorship is genuine and impactful.</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36420"/>
            <a:ext cx="15590520" cy="7058025"/>
          </a:xfrm>
          <a:prstGeom prst="rect">
            <a:avLst/>
          </a:prstGeom>
        </p:spPr>
        <p:txBody>
          <a:bodyPr lIns="0" tIns="0" rIns="0" bIns="0" rtlCol="0" anchor="t">
            <a:spAutoFit/>
          </a:bodyPr>
          <a:lstStyle/>
          <a:p>
            <a:pPr algn="l">
              <a:lnSpc>
                <a:spcPts val="4320"/>
              </a:lnSpc>
            </a:pPr>
            <a:r>
              <a:rPr lang="en-US" sz="3600" dirty="0">
                <a:solidFill>
                  <a:srgbClr val="000000"/>
                </a:solidFill>
                <a:latin typeface="Glacial Indifference"/>
                <a:ea typeface="Glacial Indifference"/>
                <a:cs typeface="Glacial Indifference"/>
                <a:sym typeface="Glacial Indifference"/>
              </a:rPr>
              <a:t>Racial and ethnic identity influence access to mentorship and sponsorship opportunities.</a:t>
            </a:r>
          </a:p>
          <a:p>
            <a:pPr algn="l">
              <a:lnSpc>
                <a:spcPts val="4320"/>
              </a:lnSpc>
            </a:pPr>
            <a:r>
              <a:rPr lang="en-US" sz="3600" dirty="0">
                <a:solidFill>
                  <a:srgbClr val="000000"/>
                </a:solidFill>
                <a:latin typeface="Glacial Indifference"/>
                <a:ea typeface="Glacial Indifference"/>
                <a:cs typeface="Glacial Indifference"/>
                <a:sym typeface="Glacial Indifference"/>
              </a:rPr>
              <a:t>Racial and ethnic minorities may face additional barriers in building relationships due to unconscious bias and lack of representation in leadership roles.</a:t>
            </a:r>
          </a:p>
          <a:p>
            <a:pPr algn="l">
              <a:lnSpc>
                <a:spcPts val="4320"/>
              </a:lnSpc>
            </a:pPr>
            <a:r>
              <a:rPr lang="en-US" sz="3600" spc="557" dirty="0">
                <a:solidFill>
                  <a:srgbClr val="000000"/>
                </a:solidFill>
                <a:latin typeface="Oswald"/>
                <a:ea typeface="Oswald"/>
                <a:cs typeface="Oswald"/>
                <a:sym typeface="Oswald"/>
              </a:rPr>
              <a:t>Unconscious bias: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Unconscious biases and cultural stereotypes can shape the willingness of mentors and sponsors to support mentees from different racial or ethnic backgrounds.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They can also affect in a negative way the dynamic between mentors/sponsors and mentees/protégés from different backgrounds.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Awareness and training in recognizing biases are essential to fostering more inclusive mentorship and sponsorship.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6877B-B41C-CF4E-A129-2FC1B261E91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190848-F60E-44AD-3D75-44108976CE9F}"/>
              </a:ext>
            </a:extLst>
          </p:cNvPr>
          <p:cNvSpPr txBox="1"/>
          <p:nvPr/>
        </p:nvSpPr>
        <p:spPr>
          <a:xfrm>
            <a:off x="1348740" y="57150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KEY THEMES OF THIS PRACTICAL GUIDE</a:t>
            </a:r>
          </a:p>
        </p:txBody>
      </p:sp>
      <p:sp>
        <p:nvSpPr>
          <p:cNvPr id="3" name="TextBox 3">
            <a:extLst>
              <a:ext uri="{FF2B5EF4-FFF2-40B4-BE49-F238E27FC236}">
                <a16:creationId xmlns:a16="http://schemas.microsoft.com/office/drawing/2014/main" id="{5B863D58-3117-D49B-BA78-54DA029C3120}"/>
              </a:ext>
            </a:extLst>
          </p:cNvPr>
          <p:cNvSpPr txBox="1"/>
          <p:nvPr/>
        </p:nvSpPr>
        <p:spPr>
          <a:xfrm>
            <a:off x="1348740" y="2324100"/>
            <a:ext cx="15590520" cy="1323567"/>
          </a:xfrm>
          <a:prstGeom prst="rect">
            <a:avLst/>
          </a:prstGeom>
        </p:spPr>
        <p:txBody>
          <a:bodyPr lIns="0" tIns="0" rIns="0" bIns="0" rtlCol="0" anchor="t">
            <a:spAutoFit/>
          </a:bodyPr>
          <a:lstStyle/>
          <a:p>
            <a:pPr algn="l">
              <a:lnSpc>
                <a:spcPts val="3356"/>
              </a:lnSpc>
            </a:pPr>
            <a:endParaRPr dirty="0"/>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p:txBody>
      </p:sp>
      <p:sp>
        <p:nvSpPr>
          <p:cNvPr id="5" name="TextBox 4">
            <a:extLst>
              <a:ext uri="{FF2B5EF4-FFF2-40B4-BE49-F238E27FC236}">
                <a16:creationId xmlns:a16="http://schemas.microsoft.com/office/drawing/2014/main" id="{9427DF7B-914F-E56C-852B-6924ADA28FE4}"/>
              </a:ext>
            </a:extLst>
          </p:cNvPr>
          <p:cNvSpPr txBox="1"/>
          <p:nvPr/>
        </p:nvSpPr>
        <p:spPr>
          <a:xfrm>
            <a:off x="1354836" y="1943100"/>
            <a:ext cx="16329660" cy="7478970"/>
          </a:xfrm>
          <a:prstGeom prst="rect">
            <a:avLst/>
          </a:prstGeom>
          <a:noFill/>
        </p:spPr>
        <p:txBody>
          <a:bodyPr wrap="square">
            <a:spAutoFit/>
          </a:bodyPr>
          <a:lstStyle/>
          <a:p>
            <a:r>
              <a:rPr lang="en-US" sz="2000" dirty="0">
                <a:solidFill>
                  <a:srgbClr val="000000"/>
                </a:solidFill>
                <a:latin typeface="Glacial Indifference"/>
              </a:rPr>
              <a:t>This ADAPT/IPO Collaboration - Allyship, Mentorship, and Sponsorship Practical Guide, provides the following key themes for your use:</a:t>
            </a:r>
          </a:p>
          <a:p>
            <a:endParaRPr lang="en-US" sz="2000" dirty="0">
              <a:solidFill>
                <a:srgbClr val="000000"/>
              </a:solidFill>
              <a:latin typeface="Glacial Indifference"/>
            </a:endParaRPr>
          </a:p>
          <a:p>
            <a:r>
              <a:rPr lang="en-US" sz="2000" b="1" dirty="0">
                <a:solidFill>
                  <a:srgbClr val="000000"/>
                </a:solidFill>
                <a:latin typeface="Glacial Indifference"/>
              </a:rPr>
              <a:t>Definitions and Roles:</a:t>
            </a:r>
          </a:p>
          <a:p>
            <a:pPr marL="342900" indent="-342900">
              <a:buFont typeface="Arial" panose="020B0604020202020204" pitchFamily="34" charset="0"/>
              <a:buChar char="•"/>
            </a:pPr>
            <a:r>
              <a:rPr lang="en-US" sz="2000" dirty="0">
                <a:solidFill>
                  <a:srgbClr val="000000"/>
                </a:solidFill>
                <a:latin typeface="Glacial Indifference"/>
              </a:rPr>
              <a:t>Ally: Advocates for marginalized groups, creating inclusive environments and challenging systemic inequities.</a:t>
            </a:r>
          </a:p>
          <a:p>
            <a:pPr marL="342900" indent="-342900">
              <a:buFont typeface="Arial" panose="020B0604020202020204" pitchFamily="34" charset="0"/>
              <a:buChar char="•"/>
            </a:pPr>
            <a:r>
              <a:rPr lang="en-US" sz="2000" dirty="0">
                <a:solidFill>
                  <a:srgbClr val="000000"/>
                </a:solidFill>
                <a:latin typeface="Glacial Indifference"/>
              </a:rPr>
              <a:t>Mentor: Provides guidance, advice, and skill-building opportunities for mentees to grow personally and professionally.</a:t>
            </a:r>
          </a:p>
          <a:p>
            <a:pPr marL="342900" indent="-342900">
              <a:buFont typeface="Arial" panose="020B0604020202020204" pitchFamily="34" charset="0"/>
              <a:buChar char="•"/>
            </a:pPr>
            <a:r>
              <a:rPr lang="en-US" sz="2000" dirty="0">
                <a:solidFill>
                  <a:srgbClr val="000000"/>
                </a:solidFill>
                <a:latin typeface="Glacial Indifference"/>
              </a:rPr>
              <a:t>Sponsor: Actively champions a sponsoree’s career by leveraging their influence to secure opportunities.</a:t>
            </a:r>
          </a:p>
          <a:p>
            <a:endParaRPr lang="en-US" sz="2000" dirty="0">
              <a:solidFill>
                <a:srgbClr val="000000"/>
              </a:solidFill>
              <a:latin typeface="Glacial Indifference"/>
            </a:endParaRPr>
          </a:p>
          <a:p>
            <a:r>
              <a:rPr lang="en-US" sz="2000" b="1" dirty="0">
                <a:solidFill>
                  <a:srgbClr val="000000"/>
                </a:solidFill>
                <a:latin typeface="Glacial Indifference"/>
              </a:rPr>
              <a:t>Impact on Beneficiaries:</a:t>
            </a:r>
          </a:p>
          <a:p>
            <a:pPr marL="342900" indent="-342900">
              <a:buFont typeface="Arial" panose="020B0604020202020204" pitchFamily="34" charset="0"/>
              <a:buChar char="•"/>
            </a:pPr>
            <a:r>
              <a:rPr lang="en-US" sz="2000" dirty="0">
                <a:solidFill>
                  <a:srgbClr val="000000"/>
                </a:solidFill>
                <a:latin typeface="Glacial Indifference"/>
              </a:rPr>
              <a:t>Mentees gain skills, confidence, and clarity.</a:t>
            </a:r>
          </a:p>
          <a:p>
            <a:pPr marL="342900" indent="-342900">
              <a:buFont typeface="Arial" panose="020B0604020202020204" pitchFamily="34" charset="0"/>
              <a:buChar char="•"/>
            </a:pPr>
            <a:r>
              <a:rPr lang="en-US" sz="2000" dirty="0">
                <a:solidFill>
                  <a:srgbClr val="000000"/>
                </a:solidFill>
                <a:latin typeface="Glacial Indifference"/>
              </a:rPr>
              <a:t>Sponsorees achieve career visibility and mobility.</a:t>
            </a:r>
          </a:p>
          <a:p>
            <a:pPr marL="342900" indent="-342900">
              <a:buFont typeface="Arial" panose="020B0604020202020204" pitchFamily="34" charset="0"/>
              <a:buChar char="•"/>
            </a:pPr>
            <a:r>
              <a:rPr lang="en-US" sz="2000" dirty="0">
                <a:solidFill>
                  <a:srgbClr val="000000"/>
                </a:solidFill>
                <a:latin typeface="Glacial Indifference"/>
              </a:rPr>
              <a:t>Beneficiaries of Allies experience inclusion and reduced barriers.</a:t>
            </a:r>
          </a:p>
          <a:p>
            <a:endParaRPr lang="en-US" sz="2000" dirty="0">
              <a:solidFill>
                <a:srgbClr val="000000"/>
              </a:solidFill>
              <a:latin typeface="Glacial Indifference"/>
            </a:endParaRPr>
          </a:p>
          <a:p>
            <a:r>
              <a:rPr lang="en-US" sz="2000" b="1" dirty="0">
                <a:solidFill>
                  <a:srgbClr val="000000"/>
                </a:solidFill>
                <a:latin typeface="Glacial Indifference"/>
              </a:rPr>
              <a:t>Practical Insights:</a:t>
            </a:r>
          </a:p>
          <a:p>
            <a:pPr marL="342900" indent="-342900">
              <a:buFont typeface="Arial" panose="020B0604020202020204" pitchFamily="34" charset="0"/>
              <a:buChar char="•"/>
            </a:pPr>
            <a:r>
              <a:rPr lang="en-US" sz="2000" dirty="0">
                <a:solidFill>
                  <a:srgbClr val="000000"/>
                </a:solidFill>
                <a:latin typeface="Glacial Indifference"/>
              </a:rPr>
              <a:t>Key differences between allyship, mentorship, and sponsorship are outlined, along with their unique contributions to professional development.</a:t>
            </a:r>
          </a:p>
          <a:p>
            <a:pPr marL="342900" indent="-342900">
              <a:buFont typeface="Arial" panose="020B0604020202020204" pitchFamily="34" charset="0"/>
              <a:buChar char="•"/>
            </a:pPr>
            <a:r>
              <a:rPr lang="en-US" sz="2000" dirty="0">
                <a:solidFill>
                  <a:srgbClr val="000000"/>
                </a:solidFill>
                <a:latin typeface="Glacial Indifference"/>
              </a:rPr>
              <a:t>Strategies for building effective relationships include setting clear goals, fostering authentic communication, and tailoring approaches to cultural and individual contexts.</a:t>
            </a:r>
          </a:p>
          <a:p>
            <a:endParaRPr lang="en-US" sz="2000" dirty="0">
              <a:solidFill>
                <a:srgbClr val="000000"/>
              </a:solidFill>
              <a:latin typeface="Glacial Indifference"/>
            </a:endParaRPr>
          </a:p>
          <a:p>
            <a:r>
              <a:rPr lang="en-US" sz="2000" b="1" dirty="0">
                <a:solidFill>
                  <a:srgbClr val="000000"/>
                </a:solidFill>
                <a:latin typeface="Glacial Indifference"/>
              </a:rPr>
              <a:t>Nuances to the Three Relationships:</a:t>
            </a:r>
          </a:p>
          <a:p>
            <a:pPr marL="342900" indent="-342900">
              <a:buFont typeface="Arial" panose="020B0604020202020204" pitchFamily="34" charset="0"/>
              <a:buChar char="•"/>
            </a:pPr>
            <a:r>
              <a:rPr lang="en-US" sz="2000" dirty="0">
                <a:solidFill>
                  <a:srgbClr val="000000"/>
                </a:solidFill>
                <a:latin typeface="Glacial Indifference"/>
              </a:rPr>
              <a:t>The guide addresses how allyship, mentorship, and sponsorship vary across cultural, racial, and generational lines, emphasizing the importance of adapting practices to respect individuality and intersectionality.</a:t>
            </a:r>
          </a:p>
          <a:p>
            <a:endParaRPr lang="en-US" sz="2000" dirty="0">
              <a:solidFill>
                <a:srgbClr val="000000"/>
              </a:solidFill>
              <a:latin typeface="Glacial Indifference"/>
            </a:endParaRPr>
          </a:p>
          <a:p>
            <a:r>
              <a:rPr lang="en-US" sz="2000" b="1" dirty="0">
                <a:solidFill>
                  <a:srgbClr val="000000"/>
                </a:solidFill>
                <a:latin typeface="Glacial Indifference"/>
              </a:rPr>
              <a:t>Actionable Steps:</a:t>
            </a:r>
          </a:p>
          <a:p>
            <a:pPr marL="342900" indent="-342900">
              <a:buFont typeface="Arial" panose="020B0604020202020204" pitchFamily="34" charset="0"/>
              <a:buChar char="•"/>
            </a:pPr>
            <a:r>
              <a:rPr lang="en-US" sz="2000" dirty="0">
                <a:solidFill>
                  <a:srgbClr val="000000"/>
                </a:solidFill>
                <a:latin typeface="Glacial Indifference"/>
              </a:rPr>
              <a:t>Tips for sponsors, mentors, and allies focus on providing targeted support, fostering inclusion, and building meaningful relationships.</a:t>
            </a:r>
          </a:p>
          <a:p>
            <a:pPr marL="342900" indent="-342900">
              <a:buFont typeface="Arial" panose="020B0604020202020204" pitchFamily="34" charset="0"/>
              <a:buChar char="•"/>
            </a:pPr>
            <a:r>
              <a:rPr lang="en-US" sz="2000" dirty="0">
                <a:solidFill>
                  <a:srgbClr val="000000"/>
                </a:solidFill>
                <a:latin typeface="Glacial Indifference"/>
              </a:rPr>
              <a:t>Organizations are encouraged to implement formal programs, educate employees, and set metrics to track the impact of these initiatives.</a:t>
            </a:r>
          </a:p>
        </p:txBody>
      </p:sp>
    </p:spTree>
    <p:extLst>
      <p:ext uri="{BB962C8B-B14F-4D97-AF65-F5344CB8AC3E}">
        <p14:creationId xmlns:p14="http://schemas.microsoft.com/office/powerpoint/2010/main" val="2951688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26895"/>
            <a:ext cx="15590520" cy="7720062"/>
          </a:xfrm>
          <a:prstGeom prst="rect">
            <a:avLst/>
          </a:prstGeom>
        </p:spPr>
        <p:txBody>
          <a:bodyPr lIns="0" tIns="0" rIns="0" bIns="0" rtlCol="0" anchor="t">
            <a:spAutoFit/>
          </a:bodyPr>
          <a:lstStyle/>
          <a:p>
            <a:pPr algn="l">
              <a:lnSpc>
                <a:spcPts val="4320"/>
              </a:lnSpc>
            </a:pPr>
            <a:r>
              <a:rPr lang="en-US" sz="3600" spc="557" dirty="0">
                <a:solidFill>
                  <a:srgbClr val="000000"/>
                </a:solidFill>
                <a:latin typeface="Oswald"/>
                <a:ea typeface="Oswald"/>
                <a:cs typeface="Oswald"/>
                <a:sym typeface="Oswald"/>
              </a:rPr>
              <a:t>Unconscious bias: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Effective sponsorship can help break down stereotypes by showcasing the capabilities and successes of contributors who are typically overlooked, thereby challenging preconceived notions and biases within the organization.</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Mentors and sponsors should be culturally competent and sensitive to the unique experiences of mentees from different racial and ethnic backgrounds.</a:t>
            </a:r>
          </a:p>
          <a:p>
            <a:pPr marL="651510" lvl="1" indent="-325755" algn="l">
              <a:lnSpc>
                <a:spcPts val="4320"/>
              </a:lnSpc>
            </a:pPr>
            <a:r>
              <a:rPr lang="en-US" sz="3600" spc="557" dirty="0">
                <a:solidFill>
                  <a:srgbClr val="000000"/>
                </a:solidFill>
                <a:latin typeface="Oswald"/>
                <a:ea typeface="Oswald"/>
                <a:cs typeface="Oswald"/>
                <a:sym typeface="Oswald"/>
              </a:rPr>
              <a:t>Lack of Representation:</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In many industries, individuals from various racial and ethnic backgrounds remain underrepresented in leadership and influential roles.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This lack of representation can hinder the formation of strong sponsorship and mentorship relationships due to fewer role models and mentors from similar backgrounds.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26895"/>
            <a:ext cx="15590520" cy="7610475"/>
          </a:xfrm>
          <a:prstGeom prst="rect">
            <a:avLst/>
          </a:prstGeom>
        </p:spPr>
        <p:txBody>
          <a:bodyPr lIns="0" tIns="0" rIns="0" bIns="0" rtlCol="0" anchor="t">
            <a:spAutoFit/>
          </a:bodyPr>
          <a:lstStyle/>
          <a:p>
            <a:pPr algn="l">
              <a:lnSpc>
                <a:spcPts val="4320"/>
              </a:lnSpc>
            </a:pPr>
            <a:r>
              <a:rPr lang="en-US" sz="3600" spc="557" dirty="0">
                <a:solidFill>
                  <a:srgbClr val="000000"/>
                </a:solidFill>
                <a:latin typeface="Oswald"/>
                <a:ea typeface="Oswald"/>
                <a:cs typeface="Oswald"/>
                <a:sym typeface="Oswald"/>
              </a:rPr>
              <a:t>Lack of Representation:</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Mentees and protégés often benefit from seeing role models who share their racial or ethnic backgrounds and can understand their specific challenges.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Underrepresented individuals may feel isolated or unsupported, impacting their confidence and career development.</a:t>
            </a:r>
          </a:p>
          <a:p>
            <a:pPr marL="651510" lvl="1" indent="-325755" algn="l">
              <a:lnSpc>
                <a:spcPts val="4320"/>
              </a:lnSpc>
              <a:buFont typeface="Arial"/>
              <a:buChar char="•"/>
            </a:pPr>
            <a:r>
              <a:rPr lang="en-US" sz="3600" u="sng" dirty="0">
                <a:solidFill>
                  <a:srgbClr val="000000"/>
                </a:solidFill>
                <a:latin typeface="Glacial Indifference"/>
                <a:ea typeface="Glacial Indifference"/>
                <a:cs typeface="Glacial Indifference"/>
                <a:sym typeface="Glacial Indifference"/>
              </a:rPr>
              <a:t>Affinity Bias</a:t>
            </a:r>
            <a:r>
              <a:rPr lang="en-US" sz="3600" dirty="0">
                <a:solidFill>
                  <a:srgbClr val="000000"/>
                </a:solidFill>
                <a:latin typeface="Glacial Indifference"/>
                <a:ea typeface="Glacial Indifference"/>
                <a:cs typeface="Glacial Indifference"/>
                <a:sym typeface="Glacial Indifference"/>
              </a:rPr>
              <a:t>: People tend to mentor or sponsor those who are similar to themselves, leading to missed opportunities for those from different racial or ethnic backgrounds.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Mentors and sponsors from similar backgrounds can offer advice and support that feels more relatable and informed by shared experiences.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Safe Spaces: Mentorship programs should create safe spaces where mentees feel comfortable discussing issues related to race and ethnicity, including experiences of discrimination or bias.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74520"/>
            <a:ext cx="15590520" cy="7001917"/>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Strategies for Mentorship and Sponsorship:</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Mentor Pool</a:t>
            </a:r>
            <a:r>
              <a:rPr lang="en-US" sz="3600" dirty="0">
                <a:solidFill>
                  <a:srgbClr val="000000"/>
                </a:solidFill>
                <a:latin typeface="Glacial Indifference"/>
                <a:ea typeface="Glacial Indifference"/>
                <a:cs typeface="Glacial Indifference"/>
                <a:sym typeface="Glacial Indifference"/>
              </a:rPr>
              <a:t>: Ensure a pool of mentors and sponsors with varying backgrounds and experiences, providing support and opportunities for mentees/protégés with varying backgrounds and experiences.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Culturally Relevant Training</a:t>
            </a:r>
            <a:r>
              <a:rPr lang="en-US" sz="3600" dirty="0">
                <a:solidFill>
                  <a:srgbClr val="000000"/>
                </a:solidFill>
                <a:latin typeface="Glacial Indifference"/>
                <a:ea typeface="Glacial Indifference"/>
                <a:cs typeface="Glacial Indifference"/>
                <a:sym typeface="Glacial Indifference"/>
              </a:rPr>
              <a:t>: Offer training on cultural relevance, cultural competence, the importance of supporting the ethnic and racial identities of mentees/protégés, and the unique challenges faced by people of different racial and ethnic backgrounds.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Face Biases Head On</a:t>
            </a:r>
            <a:r>
              <a:rPr lang="en-US" sz="3600" dirty="0">
                <a:solidFill>
                  <a:srgbClr val="000000"/>
                </a:solidFill>
                <a:latin typeface="Glacial Indifference"/>
                <a:ea typeface="Glacial Indifference"/>
                <a:cs typeface="Glacial Indifference"/>
                <a:sym typeface="Glacial Indifference"/>
              </a:rPr>
              <a:t>: Don’t pretend the problem doesn’t exist. Encourage open dialogue and implement training that helps mentors and sponsors identify their biases and actively counteract them.</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Structured Programs</a:t>
            </a:r>
            <a:r>
              <a:rPr lang="en-US" sz="3600" dirty="0">
                <a:solidFill>
                  <a:srgbClr val="000000"/>
                </a:solidFill>
                <a:latin typeface="Glacial Indifference"/>
                <a:ea typeface="Glacial Indifference"/>
                <a:cs typeface="Glacial Indifference"/>
                <a:sym typeface="Glacial Indifference"/>
              </a:rPr>
              <a:t>: Develop structured mentorship programs with clear goals, regular check-ins, and resources to support both mentors and mentees.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74520"/>
            <a:ext cx="15590520" cy="5501506"/>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Strategies for Mentorship and Sponsorship:</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Accountability</a:t>
            </a:r>
            <a:r>
              <a:rPr lang="en-US" sz="3600" dirty="0">
                <a:solidFill>
                  <a:srgbClr val="000000"/>
                </a:solidFill>
                <a:latin typeface="Glacial Indifference"/>
                <a:ea typeface="Glacial Indifference"/>
                <a:cs typeface="Glacial Indifference"/>
                <a:sym typeface="Glacial Indifference"/>
              </a:rPr>
              <a:t>: Establish metrics to track the progress and outcomes of sponsorship and mentorship relationships, ensuring that mentors and sponsors are held accountable for the advancement of their mentees/protégés.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Feedback Mechanisms</a:t>
            </a:r>
            <a:r>
              <a:rPr lang="en-US" sz="3600" dirty="0">
                <a:solidFill>
                  <a:srgbClr val="000000"/>
                </a:solidFill>
                <a:latin typeface="Glacial Indifference"/>
                <a:ea typeface="Glacial Indifference"/>
                <a:cs typeface="Glacial Indifference"/>
                <a:sym typeface="Glacial Indifference"/>
              </a:rPr>
              <a:t>: Implement feedback mechanisms to continuously improve sponsorship and mentorship programs based on the experiences and suggestions of participants.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Community Engagement</a:t>
            </a:r>
            <a:r>
              <a:rPr lang="en-US" sz="3600" dirty="0">
                <a:solidFill>
                  <a:srgbClr val="000000"/>
                </a:solidFill>
                <a:latin typeface="Glacial Indifference"/>
                <a:ea typeface="Glacial Indifference"/>
                <a:cs typeface="Glacial Indifference"/>
                <a:sym typeface="Glacial Indifference"/>
              </a:rPr>
              <a:t>: Engage with community organizations and networks to support the development of talent pipelines and provide additional resources for mentorship and sponsorship programs.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74520"/>
            <a:ext cx="15590520" cy="7155805"/>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Allyship:</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Active vs. Passive Allyship</a:t>
            </a:r>
            <a:r>
              <a:rPr lang="en-US" sz="3600" dirty="0">
                <a:solidFill>
                  <a:srgbClr val="000000"/>
                </a:solidFill>
                <a:latin typeface="Glacial Indifference"/>
                <a:ea typeface="Glacial Indifference"/>
                <a:cs typeface="Glacial Indifference"/>
                <a:sym typeface="Glacial Indifference"/>
              </a:rPr>
              <a:t>: Active allies use their influence to advocate for underrepresented groups, while passive allies may agree with the need for change but do little to support it. Active allyship involves taking consistent and meaningful actions to create inclusive environments.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Effective allyship requires:</a:t>
            </a:r>
          </a:p>
          <a:p>
            <a:pPr marL="1283018" lvl="2" indent="-427672" algn="l">
              <a:lnSpc>
                <a:spcPts val="3564"/>
              </a:lnSpc>
              <a:buFont typeface="Arial"/>
              <a:buChar char="⚬"/>
            </a:pPr>
            <a:r>
              <a:rPr lang="en-US" sz="3300" dirty="0">
                <a:solidFill>
                  <a:srgbClr val="000000"/>
                </a:solidFill>
                <a:latin typeface="Glacial Indifference"/>
                <a:ea typeface="Glacial Indifference"/>
                <a:cs typeface="Glacial Indifference"/>
                <a:sym typeface="Glacial Indifference"/>
              </a:rPr>
              <a:t>Listening to the experiences and insights of individuals from all races and ethnicities. </a:t>
            </a:r>
          </a:p>
          <a:p>
            <a:pPr marL="1283018" lvl="2" indent="-427672" algn="l">
              <a:lnSpc>
                <a:spcPts val="3564"/>
              </a:lnSpc>
              <a:buFont typeface="Arial"/>
              <a:buChar char="⚬"/>
            </a:pPr>
            <a:r>
              <a:rPr lang="en-US" sz="3300" dirty="0">
                <a:solidFill>
                  <a:srgbClr val="000000"/>
                </a:solidFill>
                <a:latin typeface="Glacial Indifference"/>
                <a:ea typeface="Glacial Indifference"/>
                <a:cs typeface="Glacial Indifference"/>
                <a:sym typeface="Glacial Indifference"/>
              </a:rPr>
              <a:t>Holding oneself and others accountable for contributing to inclusive environments.</a:t>
            </a:r>
          </a:p>
          <a:p>
            <a:pPr marL="1283018" lvl="2" indent="-427672" algn="l">
              <a:lnSpc>
                <a:spcPts val="3564"/>
              </a:lnSpc>
              <a:buFont typeface="Arial"/>
              <a:buChar char="⚬"/>
            </a:pPr>
            <a:r>
              <a:rPr lang="en-US" sz="3300" dirty="0">
                <a:solidFill>
                  <a:srgbClr val="000000"/>
                </a:solidFill>
                <a:latin typeface="Glacial Indifference"/>
                <a:ea typeface="Glacial Indifference"/>
                <a:cs typeface="Glacial Indifference"/>
                <a:sym typeface="Glacial Indifference"/>
              </a:rPr>
              <a:t>Challenging microaggressions and biases when observed.</a:t>
            </a:r>
          </a:p>
          <a:p>
            <a:pPr marL="1283018" lvl="2" indent="-427672" algn="l">
              <a:lnSpc>
                <a:spcPts val="3564"/>
              </a:lnSpc>
              <a:buFont typeface="Arial"/>
              <a:buChar char="⚬"/>
            </a:pPr>
            <a:r>
              <a:rPr lang="en-US" sz="3300" dirty="0">
                <a:solidFill>
                  <a:srgbClr val="000000"/>
                </a:solidFill>
                <a:latin typeface="Glacial Indifference"/>
                <a:ea typeface="Glacial Indifference"/>
                <a:cs typeface="Glacial Indifference"/>
                <a:sym typeface="Glacial Indifference"/>
              </a:rPr>
              <a:t>Using one’s platform or position to promote the achievements and contributions of colleagues from different backgrounds and experiences.</a:t>
            </a:r>
          </a:p>
          <a:p>
            <a:pPr marL="1283018" lvl="2" indent="-427672" algn="l">
              <a:lnSpc>
                <a:spcPts val="3564"/>
              </a:lnSpc>
              <a:buFont typeface="Arial"/>
              <a:buChar char="⚬"/>
            </a:pPr>
            <a:r>
              <a:rPr lang="en-US" sz="3300" dirty="0">
                <a:solidFill>
                  <a:srgbClr val="000000"/>
                </a:solidFill>
                <a:latin typeface="Glacial Indifference"/>
                <a:ea typeface="Glacial Indifference"/>
                <a:cs typeface="Glacial Indifference"/>
                <a:sym typeface="Glacial Indifference"/>
              </a:rPr>
              <a:t>Mentoring and sponsoring individuals from underrepresented groups to bridge opportunity gaps.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RACE AND ETHNICITY</a:t>
            </a:r>
          </a:p>
        </p:txBody>
      </p:sp>
      <p:sp>
        <p:nvSpPr>
          <p:cNvPr id="3" name="TextBox 3"/>
          <p:cNvSpPr txBox="1"/>
          <p:nvPr/>
        </p:nvSpPr>
        <p:spPr>
          <a:xfrm>
            <a:off x="1348740" y="1874520"/>
            <a:ext cx="15590520" cy="681761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Allyship: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Allies play a crucial role in exposing and addressing biases in the workplace. This includes intervening when they witness racism or discrimination and promoting inclusive practices.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Tokenism Risk</a:t>
            </a:r>
            <a:r>
              <a:rPr lang="en-US" sz="3600" dirty="0">
                <a:solidFill>
                  <a:srgbClr val="000000"/>
                </a:solidFill>
                <a:latin typeface="Glacial Indifference"/>
                <a:ea typeface="Glacial Indifference"/>
                <a:cs typeface="Glacial Indifference"/>
                <a:sym typeface="Glacial Indifference"/>
              </a:rPr>
              <a:t>: Without broad representation, organizations risk tokenism, where one or a few individuals from underrepresented backgrounds are expected to represent the entire group.</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Fear of Missteps</a:t>
            </a:r>
            <a:r>
              <a:rPr lang="en-US" sz="3600" dirty="0">
                <a:solidFill>
                  <a:srgbClr val="000000"/>
                </a:solidFill>
                <a:latin typeface="Glacial Indifference"/>
                <a:ea typeface="Glacial Indifference"/>
                <a:cs typeface="Glacial Indifference"/>
                <a:sym typeface="Glacial Indifference"/>
              </a:rPr>
              <a:t>: Allies might hesitate to speak up for fear of making mistakes or offending others. Training and openness to feedback are essential.</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Understanding Privilege</a:t>
            </a:r>
            <a:r>
              <a:rPr lang="en-US" sz="3600" dirty="0">
                <a:solidFill>
                  <a:srgbClr val="000000"/>
                </a:solidFill>
                <a:latin typeface="Glacial Indifference"/>
                <a:ea typeface="Glacial Indifference"/>
                <a:cs typeface="Glacial Indifference"/>
                <a:sym typeface="Glacial Indifference"/>
              </a:rPr>
              <a:t>: Acknowledging one’s own privilege is necessary for meaningful allyship.</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Overcoming Pitfalls</a:t>
            </a:r>
            <a:r>
              <a:rPr lang="en-US" sz="3600" dirty="0">
                <a:solidFill>
                  <a:srgbClr val="000000"/>
                </a:solidFill>
                <a:latin typeface="Glacial Indifference"/>
                <a:ea typeface="Glacial Indifference"/>
                <a:cs typeface="Glacial Indifference"/>
                <a:sym typeface="Glacial Indifference"/>
              </a:rPr>
              <a:t>: Avoid centering yourself or seeking praise for your allyship efforts; keep the focus on supporting others.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36420"/>
            <a:ext cx="15590520" cy="7058025"/>
          </a:xfrm>
          <a:prstGeom prst="rect">
            <a:avLst/>
          </a:prstGeom>
        </p:spPr>
        <p:txBody>
          <a:bodyPr lIns="0" tIns="0" rIns="0" bIns="0" rtlCol="0" anchor="t">
            <a:spAutoFit/>
          </a:bodyPr>
          <a:lstStyle/>
          <a:p>
            <a:pPr algn="l">
              <a:lnSpc>
                <a:spcPts val="4320"/>
              </a:lnSpc>
            </a:pPr>
            <a:r>
              <a:rPr lang="en-US" sz="3600" dirty="0">
                <a:solidFill>
                  <a:srgbClr val="000000"/>
                </a:solidFill>
                <a:latin typeface="Glacial Indifference"/>
                <a:ea typeface="Glacial Indifference"/>
                <a:cs typeface="Glacial Indifference"/>
                <a:sym typeface="Glacial Indifference"/>
              </a:rPr>
              <a:t>Neurodivergence encompasses a range of conditions, including autism spectrum disorder (ASD), attention deficit hyperactivity disorder (ADHD), dyslexia, dyspraxia, and more. Each one has its own spectrum of severity and support needs. </a:t>
            </a:r>
            <a:r>
              <a:rPr lang="en-US" sz="3600" u="sng" dirty="0">
                <a:solidFill>
                  <a:srgbClr val="000000"/>
                </a:solidFill>
                <a:latin typeface="Glacial Indifference"/>
                <a:ea typeface="Glacial Indifference"/>
                <a:cs typeface="Glacial Indifference"/>
                <a:sym typeface="Glacial Indifference"/>
              </a:rPr>
              <a:t>Neurodivergence conditions are not all the same.</a:t>
            </a:r>
          </a:p>
          <a:p>
            <a:pPr algn="l">
              <a:lnSpc>
                <a:spcPts val="4320"/>
              </a:lnSpc>
            </a:pPr>
            <a:r>
              <a:rPr lang="en-US" sz="3600" spc="557" dirty="0">
                <a:solidFill>
                  <a:srgbClr val="000000"/>
                </a:solidFill>
                <a:latin typeface="Oswald"/>
                <a:ea typeface="Oswald"/>
                <a:cs typeface="Oswald"/>
                <a:sym typeface="Oswald"/>
              </a:rPr>
              <a:t>Behavioral and sensory characteristics: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Neurodivergent individuals may prefer direct communication, which can be misinterpreted by neurotypical colleagues or leaders as blunt or rude.</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Difficulty in interpreting nonverbal cues can lead to misunderstandings.</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Sensory sensitivities to light, sound, or touch can affect participation in meetings or social events. Neurodivergent individuals may also experience social and/or general anxiety disorders, making it harder for them to network.</a:t>
            </a:r>
          </a:p>
          <a:p>
            <a:pPr marL="651510" lvl="1" indent="-325755" algn="l">
              <a:lnSpc>
                <a:spcPts val="4320"/>
              </a:lnSpc>
              <a:buFont typeface="Arial"/>
              <a:buChar char="•"/>
            </a:pPr>
            <a:r>
              <a:rPr lang="en-US" sz="3600" dirty="0">
                <a:solidFill>
                  <a:srgbClr val="000000"/>
                </a:solidFill>
                <a:latin typeface="Glacial Indifference"/>
                <a:ea typeface="Glacial Indifference"/>
                <a:cs typeface="Glacial Indifference"/>
                <a:sym typeface="Glacial Indifference"/>
              </a:rPr>
              <a:t>Many neurodivergent individuals thrive on routine and predictability.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84045"/>
            <a:ext cx="15590520" cy="6808089"/>
          </a:xfrm>
          <a:prstGeom prst="rect">
            <a:avLst/>
          </a:prstGeom>
        </p:spPr>
        <p:txBody>
          <a:bodyPr lIns="0" tIns="0" rIns="0" bIns="0" rtlCol="0" anchor="t">
            <a:spAutoFit/>
          </a:bodyPr>
          <a:lstStyle/>
          <a:p>
            <a:pPr algn="l">
              <a:lnSpc>
                <a:spcPts val="3888"/>
              </a:lnSpc>
            </a:pPr>
            <a:r>
              <a:rPr lang="en-US" sz="3600" dirty="0">
                <a:solidFill>
                  <a:srgbClr val="000000"/>
                </a:solidFill>
                <a:latin typeface="Glacial Indifference"/>
                <a:ea typeface="Glacial Indifference"/>
                <a:cs typeface="Glacial Indifference"/>
                <a:sym typeface="Glacial Indifference"/>
              </a:rPr>
              <a:t>Advocating for neurodivergent individuals (be it as an ally, a mentor, or a sponsor) requires breaking down biases and providing access to opportunities that fit their strengths.</a:t>
            </a:r>
          </a:p>
          <a:p>
            <a:pPr algn="l">
              <a:lnSpc>
                <a:spcPts val="3888"/>
              </a:lnSpc>
            </a:pPr>
            <a:r>
              <a:rPr lang="en-US" sz="3600" dirty="0">
                <a:solidFill>
                  <a:srgbClr val="000000"/>
                </a:solidFill>
                <a:latin typeface="Glacial Indifference"/>
                <a:ea typeface="Glacial Indifference"/>
                <a:cs typeface="Glacial Indifference"/>
                <a:sym typeface="Glacial Indifference"/>
              </a:rPr>
              <a:t>Neurodivergent individuals often possess unique strengths such as heightened attention to detail, innovative problem-solving abilities, and creativity.</a:t>
            </a:r>
          </a:p>
          <a:p>
            <a:pPr algn="l">
              <a:lnSpc>
                <a:spcPts val="3888"/>
              </a:lnSpc>
            </a:pPr>
            <a:r>
              <a:rPr lang="en-US" sz="3600" spc="557" dirty="0">
                <a:solidFill>
                  <a:srgbClr val="000000"/>
                </a:solidFill>
                <a:latin typeface="Oswald"/>
                <a:ea typeface="Oswald"/>
                <a:cs typeface="Oswald"/>
                <a:sym typeface="Oswald"/>
              </a:rPr>
              <a:t>Allyship: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Allies can help by promoting understanding of different cognitive processing styles and challenging stigma.</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Specific measures that can help:</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Adjust communication accordingly.</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Advocate for sensory-friendly environment.</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Provide clear schedules and advance notice of changes.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Be careful not to be condescending. Neurodivergent individuals in the workplace are adults, as capable as their peers.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74520"/>
            <a:ext cx="15590520" cy="730338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Because of biases, many people hide their neurodivergences at work. This can reduce the visibility of neurodivergent individuals, leading to feelings of isolation.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Creating an environment where people feel comfortable to talk about their neurodivergence not only promotes inclusion but also helps with mentorship programs. Neurodivergent individuals in senior positions are great role models for neurodivergent mentees.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Neurotypical mentors need to be patient and understanding of the unique needs of neurodivergent mentees.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Both parties in a mentoring relationship should engage in transparent conversations about how the neurodivergent individual prefers to communicate and handle feedback. Some may prefer clear, direct instructions, while others may thrive with more detailed context or visual aids. Understanding these preferences is key.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74520"/>
            <a:ext cx="15590520" cy="681761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Neurodivergent mentees may benefit from customized strategies that align with their cognitive strengths and challenges.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Setting clear, realistic goals can help neurodivergent mentees stay motivated and track their progress.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Traditional face-to-face meetings may not always be the best option for neurodivergent mentees. Offering alternative formats, such as written communication or virtual meetings, may be more suitable, depending on the mentee’s preferences. </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The mentor should help the mentee to identify areas of growth that align with their strengths while providing support for areas where challenges might arise. This balanced approach help the mentee feel empowered.</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 should foster independence by helping mentees find solutions to challenges and build resilience.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9392B-DD38-9CE0-F175-5678987C10D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6DEE3D3-242A-EAA7-D973-1F1F7D759485}"/>
              </a:ext>
            </a:extLst>
          </p:cNvPr>
          <p:cNvSpPr txBox="1"/>
          <p:nvPr/>
        </p:nvSpPr>
        <p:spPr>
          <a:xfrm>
            <a:off x="1348740" y="57150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HOW TO USE THIS GUIDE:</a:t>
            </a:r>
          </a:p>
        </p:txBody>
      </p:sp>
      <p:sp>
        <p:nvSpPr>
          <p:cNvPr id="3" name="TextBox 3">
            <a:extLst>
              <a:ext uri="{FF2B5EF4-FFF2-40B4-BE49-F238E27FC236}">
                <a16:creationId xmlns:a16="http://schemas.microsoft.com/office/drawing/2014/main" id="{D56EE0DF-9551-230B-8103-2483A8C60E6F}"/>
              </a:ext>
            </a:extLst>
          </p:cNvPr>
          <p:cNvSpPr txBox="1"/>
          <p:nvPr/>
        </p:nvSpPr>
        <p:spPr>
          <a:xfrm>
            <a:off x="1348740" y="2324100"/>
            <a:ext cx="15590520" cy="1323567"/>
          </a:xfrm>
          <a:prstGeom prst="rect">
            <a:avLst/>
          </a:prstGeom>
        </p:spPr>
        <p:txBody>
          <a:bodyPr lIns="0" tIns="0" rIns="0" bIns="0" rtlCol="0" anchor="t">
            <a:spAutoFit/>
          </a:bodyPr>
          <a:lstStyle/>
          <a:p>
            <a:pPr algn="l">
              <a:lnSpc>
                <a:spcPts val="3356"/>
              </a:lnSpc>
            </a:pPr>
            <a:endParaRPr dirty="0"/>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p:txBody>
      </p:sp>
      <p:sp>
        <p:nvSpPr>
          <p:cNvPr id="5" name="TextBox 4">
            <a:extLst>
              <a:ext uri="{FF2B5EF4-FFF2-40B4-BE49-F238E27FC236}">
                <a16:creationId xmlns:a16="http://schemas.microsoft.com/office/drawing/2014/main" id="{DAEAF436-CDAD-B7BC-62C1-230C62EFF8A5}"/>
              </a:ext>
            </a:extLst>
          </p:cNvPr>
          <p:cNvSpPr txBox="1"/>
          <p:nvPr/>
        </p:nvSpPr>
        <p:spPr>
          <a:xfrm>
            <a:off x="1348740" y="2449850"/>
            <a:ext cx="14424660" cy="4276427"/>
          </a:xfrm>
          <a:prstGeom prst="rect">
            <a:avLst/>
          </a:prstGeom>
          <a:noFill/>
        </p:spPr>
        <p:txBody>
          <a:bodyPr wrap="square">
            <a:spAutoFit/>
          </a:bodyPr>
          <a:lstStyle/>
          <a:p>
            <a:r>
              <a:rPr lang="en-US" sz="3884" dirty="0">
                <a:solidFill>
                  <a:srgbClr val="000000"/>
                </a:solidFill>
                <a:latin typeface="Glacial Indifference"/>
              </a:rPr>
              <a:t>This ADAPT/IPO Collaboration - Allyship, Mentorship, and Sponsorship Practical Guide, is divided into various Modules for convenience of use. </a:t>
            </a:r>
          </a:p>
          <a:p>
            <a:endParaRPr lang="en-US" sz="3884" dirty="0">
              <a:solidFill>
                <a:srgbClr val="000000"/>
              </a:solidFill>
              <a:latin typeface="Glacial Indifference"/>
            </a:endParaRPr>
          </a:p>
          <a:p>
            <a:r>
              <a:rPr lang="en-US" sz="3884" dirty="0">
                <a:solidFill>
                  <a:srgbClr val="000000"/>
                </a:solidFill>
                <a:latin typeface="Glacial Indifference"/>
              </a:rPr>
              <a:t>Please use the Table of Contents (slide 2) to determine which Module you’d like to learn from and then jump directly to the appropriate Module using the link from the Table of Contents. </a:t>
            </a:r>
          </a:p>
        </p:txBody>
      </p:sp>
      <p:sp>
        <p:nvSpPr>
          <p:cNvPr id="4" name="TextBox 3">
            <a:extLst>
              <a:ext uri="{FF2B5EF4-FFF2-40B4-BE49-F238E27FC236}">
                <a16:creationId xmlns:a16="http://schemas.microsoft.com/office/drawing/2014/main" id="{8045D939-115E-A206-CD2A-5EAA84EA143F}"/>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extLst>
      <p:ext uri="{BB962C8B-B14F-4D97-AF65-F5344CB8AC3E}">
        <p14:creationId xmlns:p14="http://schemas.microsoft.com/office/powerpoint/2010/main" val="365116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74520"/>
            <a:ext cx="15590520" cy="633183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 should also empower the mentee to communicate their needs and preferences and teach them how to navigate systems that might not always accommodate neurodivergence.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Flexibility is critical. The mentor should regularly check in to see how the mentee feels about the mentorship process, making adjustments as needed.</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Neurodivergent individuals can be mentors too</a:t>
            </a:r>
            <a:r>
              <a:rPr lang="en-US" sz="3600" dirty="0">
                <a:solidFill>
                  <a:srgbClr val="000000"/>
                </a:solidFill>
                <a:latin typeface="Glacial Indifference"/>
                <a:ea typeface="Glacial Indifference"/>
                <a:cs typeface="Glacial Indifference"/>
                <a:sym typeface="Glacial Indifference"/>
              </a:rPr>
              <a:t>! Many neurodivergent individuals excel in creative thinking and problem-solving. A neurodivergent mentor might offer fresh, innovative approaches to challenges that a neurotypical mentor might not consider.</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 neurodivergent individual in a senior position has often developed personal strategies for overcoming challenges. This can provide a powerful example for mentees.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74520"/>
            <a:ext cx="15590520" cy="633183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Some neurodivergent mentors may communicate in a highly direct and literal manner. This can be a strength in terms of providing clear feedback.</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Nonetheless, mentees should be prepared for a straightforward approach and should avoid interpreting this as a lack of empathy. On their turn, a neurodivergent mentor should be transparent with their mentee at the outset and engage them in a conversation about communication style.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Being transparent about their own traits can help mentees understand the mentor’s needs and adjust their expectations.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Overall, some neurodivergent individuals may experience social fatigue or overstimulation from prolonged interactions. To mitigate this, mentorship meetings can be planned with breaks or scheduled at times when the neurodivergent individual (mentor and/or mentee) feels more energized.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NEURODIVERGENCE</a:t>
            </a:r>
          </a:p>
        </p:txBody>
      </p:sp>
      <p:sp>
        <p:nvSpPr>
          <p:cNvPr id="3" name="TextBox 3"/>
          <p:cNvSpPr txBox="1"/>
          <p:nvPr/>
        </p:nvSpPr>
        <p:spPr>
          <a:xfrm>
            <a:off x="1348740" y="1874520"/>
            <a:ext cx="15590520" cy="7001917"/>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Sponsorship: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Sponsors should facilitate introductions and network opportunities in a way that considers the comfort levels of neurodivergent individuals. One-on-one introductions, written recommendations, or small group settings may be more effective than large networking events.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Sponsors should work to create opportunities and support career pathways that align with the strengths and interests of their protégés.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Although sponsors should encourage their protégés to challenge themselves, they need to be careful about not pushing them to do something that doesn’t align with their strengths and preferences and/or that makes them feel overwhelmed.</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In sponsorship roles, neurodivergent individuals can be powerful advocates for innovative thinking. They can create more inclusive networks and opportunities for underrepresented individuals.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DISABILITY</a:t>
            </a:r>
          </a:p>
        </p:txBody>
      </p:sp>
      <p:sp>
        <p:nvSpPr>
          <p:cNvPr id="3" name="TextBox 3"/>
          <p:cNvSpPr txBox="1"/>
          <p:nvPr/>
        </p:nvSpPr>
        <p:spPr>
          <a:xfrm>
            <a:off x="1348740" y="1884045"/>
            <a:ext cx="15590520" cy="6808089"/>
          </a:xfrm>
          <a:prstGeom prst="rect">
            <a:avLst/>
          </a:prstGeom>
        </p:spPr>
        <p:txBody>
          <a:bodyPr lIns="0" tIns="0" rIns="0" bIns="0" rtlCol="0" anchor="t">
            <a:spAutoFit/>
          </a:bodyPr>
          <a:lstStyle/>
          <a:p>
            <a:pPr algn="l">
              <a:lnSpc>
                <a:spcPts val="3888"/>
              </a:lnSpc>
            </a:pPr>
            <a:r>
              <a:rPr lang="en-US" sz="3600" dirty="0">
                <a:solidFill>
                  <a:srgbClr val="000000"/>
                </a:solidFill>
                <a:latin typeface="Glacial Indifference"/>
                <a:ea typeface="Glacial Indifference"/>
                <a:cs typeface="Glacial Indifference"/>
                <a:sym typeface="Glacial Indifference"/>
              </a:rPr>
              <a:t>Disability can include a wide range of physical, sensory, intellectual, or mental health conditions that impact individuals in various ways.</a:t>
            </a:r>
          </a:p>
          <a:p>
            <a:pPr algn="l">
              <a:lnSpc>
                <a:spcPts val="3888"/>
              </a:lnSpc>
            </a:pPr>
            <a:r>
              <a:rPr lang="en-US" sz="3600" spc="557" dirty="0">
                <a:solidFill>
                  <a:srgbClr val="000000"/>
                </a:solidFill>
                <a:latin typeface="Oswald"/>
                <a:ea typeface="Oswald"/>
                <a:cs typeface="Oswald"/>
                <a:sym typeface="Oswald"/>
              </a:rPr>
              <a:t>Challenges for People With Disabilities: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Accessibility</a:t>
            </a:r>
            <a:r>
              <a:rPr lang="en-US" sz="3600" dirty="0">
                <a:solidFill>
                  <a:srgbClr val="000000"/>
                </a:solidFill>
                <a:latin typeface="Glacial Indifference"/>
                <a:ea typeface="Glacial Indifference"/>
                <a:cs typeface="Glacial Indifference"/>
                <a:sym typeface="Glacial Indifference"/>
              </a:rPr>
              <a:t>: Barriers in physical, digital, and policy environments can limit opportunities for individuals with disabilities.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Visibility and Stigma</a:t>
            </a:r>
            <a:r>
              <a:rPr lang="en-US" sz="3600" dirty="0">
                <a:solidFill>
                  <a:srgbClr val="000000"/>
                </a:solidFill>
                <a:latin typeface="Glacial Indifference"/>
                <a:ea typeface="Glacial Indifference"/>
                <a:cs typeface="Glacial Indifference"/>
                <a:sym typeface="Glacial Indifference"/>
              </a:rPr>
              <a:t>: Invisible disabilities may be misunderstood or overlooked, leading to misconceptions and lack of support.</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Bias and Stereotyping</a:t>
            </a:r>
            <a:r>
              <a:rPr lang="en-US" sz="3600" dirty="0">
                <a:solidFill>
                  <a:srgbClr val="000000"/>
                </a:solidFill>
                <a:latin typeface="Glacial Indifference"/>
                <a:ea typeface="Glacial Indifference"/>
                <a:cs typeface="Glacial Indifference"/>
                <a:sym typeface="Glacial Indifference"/>
              </a:rPr>
              <a:t>: Misconceptions about capabilities often result in fewer mentorship and sponsorship opportunities.</a:t>
            </a:r>
          </a:p>
          <a:p>
            <a:pPr marL="651510" lvl="1" indent="-325755"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 should be trained in disability awareness to provide effective support and guidance to mentees with disabilities. This includes understanding the impact of ableism and providing accommodations as needed.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DISABILITY</a:t>
            </a:r>
          </a:p>
        </p:txBody>
      </p:sp>
      <p:sp>
        <p:nvSpPr>
          <p:cNvPr id="3" name="TextBox 3"/>
          <p:cNvSpPr txBox="1"/>
          <p:nvPr/>
        </p:nvSpPr>
        <p:spPr>
          <a:xfrm>
            <a:off x="1348740" y="1874520"/>
            <a:ext cx="15590520" cy="7001917"/>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Mentorship programs should create safe spaces where mentees with disabilities feel comfortable discussing their experiences and challenges without fear of judgment or discrimination.</a:t>
            </a:r>
          </a:p>
          <a:p>
            <a:pPr marL="651510" lvl="1" indent="-325755" algn="l">
              <a:lnSpc>
                <a:spcPts val="3888"/>
              </a:lnSpc>
            </a:pPr>
            <a:r>
              <a:rPr lang="en-US" sz="3600" spc="557" dirty="0">
                <a:solidFill>
                  <a:srgbClr val="000000"/>
                </a:solidFill>
                <a:latin typeface="Oswald"/>
                <a:ea typeface="Oswald"/>
                <a:cs typeface="Oswald"/>
                <a:sym typeface="Oswald"/>
              </a:rPr>
              <a:t>Sponsorship: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Effective sponsorship involves ensuring that individuals with disabilities have equal access to high-visibility projects and leadership roles.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Sponsors should challenge the systemic and attitudinal barriers that limit the inclusion of individuals with disabilities.</a:t>
            </a:r>
          </a:p>
          <a:p>
            <a:pPr marL="651510" lvl="1" indent="-325755" algn="l">
              <a:lnSpc>
                <a:spcPts val="3888"/>
              </a:lnSpc>
            </a:pPr>
            <a:r>
              <a:rPr lang="en-US" sz="3600" spc="557" dirty="0">
                <a:solidFill>
                  <a:srgbClr val="000000"/>
                </a:solidFill>
                <a:latin typeface="Oswald"/>
                <a:ea typeface="Oswald"/>
                <a:cs typeface="Oswald"/>
                <a:sym typeface="Oswald"/>
              </a:rPr>
              <a:t>Allyship: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Allies should educate themselves on disability-related issues and engage in active listening to understand different experiences.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They can use their influence to promote workplace accommodations, flexible policies, and accessible resources.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500136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Overall differences between generations and their impact:</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Different generations (Boomers, Gen X, Millennials, Gen Z) have varying expectations of work, career development, and leadership.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Younger generations often prioritize purpose-driven careers, engagement &amp; belonging in the workplace, and flexibility, while older generations may focus more on stability and traditional pathways.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Generational differences in communication preferences (e.g., digital vs. face-to-face interactions) can influence the effectiveness of mentorship and sponsorship. Understanding these differences helps build stronger cross-generational relationships.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730338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Generational nuances: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Boomers</a:t>
            </a:r>
            <a:r>
              <a:rPr lang="en-US" sz="3600" dirty="0">
                <a:solidFill>
                  <a:srgbClr val="000000"/>
                </a:solidFill>
                <a:latin typeface="Glacial Indifference"/>
                <a:ea typeface="Glacial Indifference"/>
                <a:cs typeface="Glacial Indifference"/>
                <a:sym typeface="Glacial Indifference"/>
              </a:rPr>
              <a:t> (1946 – 1964): prefer structured environments and clear hierarchies. Value loyalty and have a strong work ethic. Favor face-to-face communication and formal interactions. Expect respect for their experience and authority.</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Gen X</a:t>
            </a:r>
            <a:r>
              <a:rPr lang="en-US" sz="3600" dirty="0">
                <a:solidFill>
                  <a:srgbClr val="000000"/>
                </a:solidFill>
                <a:latin typeface="Glacial Indifference"/>
                <a:ea typeface="Glacial Indifference"/>
                <a:cs typeface="Glacial Indifference"/>
                <a:sym typeface="Glacial Indifference"/>
              </a:rPr>
              <a:t> (1965 – 1980): value independence and flexibility. Prefer hands-off management style. Comfortable with face-to-face and digital communication, but value direct and straightforward interactions. Seek work-life balance.</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Millennials</a:t>
            </a:r>
            <a:r>
              <a:rPr lang="en-US" sz="3600" dirty="0">
                <a:solidFill>
                  <a:srgbClr val="000000"/>
                </a:solidFill>
                <a:latin typeface="Glacial Indifference"/>
                <a:ea typeface="Glacial Indifference"/>
                <a:cs typeface="Glacial Indifference"/>
                <a:sym typeface="Glacial Indifference"/>
              </a:rPr>
              <a:t> (1981 – 1996): collaborative and team-oriented. Value purpose, meaningful work, and continuous learning. Prefer digital communication and quick feedback. Comfortable with informal interactions.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Gen Z</a:t>
            </a:r>
            <a:r>
              <a:rPr lang="en-US" sz="3600" dirty="0">
                <a:solidFill>
                  <a:srgbClr val="000000"/>
                </a:solidFill>
                <a:latin typeface="Glacial Indifference"/>
                <a:ea typeface="Glacial Indifference"/>
                <a:cs typeface="Glacial Indifference"/>
                <a:sym typeface="Glacial Indifference"/>
              </a:rPr>
              <a:t> (1997 - 2012): socially conscious and values-driven. Prefer instant communication methods. Value authenticity and flexible work environments. Expect rapid career development. Outspoken and quick learners.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7001917"/>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Allyship: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Encouraging intergenerational learning fosters mutual respect and understanding in the workplace.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Different generations may have varying understandings of allyship and its importance. For example, younger generations may prioritize engagement and belonging more than older generations.</a:t>
            </a:r>
          </a:p>
          <a:p>
            <a:pPr marL="651510" lvl="1" indent="-325755" algn="l">
              <a:lnSpc>
                <a:spcPts val="3888"/>
              </a:lnSpc>
              <a:buFont typeface="Arial"/>
              <a:buChar char="•"/>
            </a:pPr>
            <a:r>
              <a:rPr lang="en-US" sz="3600" u="sng" dirty="0">
                <a:solidFill>
                  <a:srgbClr val="000000"/>
                </a:solidFill>
                <a:latin typeface="Glacial Indifference"/>
                <a:ea typeface="Glacial Indifference"/>
                <a:cs typeface="Glacial Indifference"/>
                <a:sym typeface="Glacial Indifference"/>
              </a:rPr>
              <a:t>Challenges</a:t>
            </a:r>
            <a:r>
              <a:rPr lang="en-US" sz="3600" dirty="0">
                <a:solidFill>
                  <a:srgbClr val="000000"/>
                </a:solidFill>
                <a:latin typeface="Glacial Indifference"/>
                <a:ea typeface="Glacial Indifference"/>
                <a:cs typeface="Glacial Indifference"/>
                <a:sym typeface="Glacial Indifference"/>
              </a:rPr>
              <a:t>: Boomers might not be as attuned to modern engagement and belonging conversations. Gen X may struggle to understand the more collective and social justice-driven approach to allyship. Millennials may focus too much on activism and awareness, overlooking measures that lead to tangible changes. Gen Z may expect more rapid responses to allyship, leading to frustration if results aren’t immediate.</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Allies from different generations need to bridge gaps in understanding and approach, ensuring that allyship efforts are inclusive and effective.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778916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Mentorship styles may vary, with older mentors preferring more structured guidance and younger mentors favoring collaborative and reciprocal relationships.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Boomers may prefer traditional, formal mentorship roles where they impart wisdom to younger generations. Their advice might be based on a more hierarchical view of work. They may struggle with the informal and fast-paced expectations of younger generations.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 X may prefer mentorship that respects their autonomy and provides practical advice. As mentors, they encourage mentees to develop their own problem-solving abilities and are likely to stress the importance of balancing personal and professional life. Their preference for a more independent and self-directed style of mentorship may not fully align with the expectations of younger mentees regarding frequent feedback and validation.</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7303389"/>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Mentorship: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Millennials value mentors who can provide visibility and career advancement opportunities. They view mentorship as a two-way learning experience. As mentors, they place emphasis on shared values, purpose, and personal growth. Because of that, they may focus more on emotional intelligence at the expense of traditional career strategies and long-term planning.</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 Z seek mentors who can help them set and achieve goals. They are likely to supplement their experience with online resources and may expect their mentors to point them toward such tools. However, they need to understand that digital communication, while useful, doesn’t replace the depth of personal connection.</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Effective mentorship requires acknowledging and respecting generational differences, ensuring that both mentors and mentees feel valued and understood.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37829" y="2907221"/>
            <a:ext cx="13212343" cy="4548759"/>
          </a:xfrm>
          <a:prstGeom prst="rect">
            <a:avLst/>
          </a:prstGeom>
        </p:spPr>
        <p:txBody>
          <a:bodyPr lIns="0" tIns="0" rIns="0" bIns="0" rtlCol="0" anchor="t">
            <a:spAutoFit/>
          </a:bodyPr>
          <a:lstStyle/>
          <a:p>
            <a:pPr algn="ctr">
              <a:lnSpc>
                <a:spcPts val="7128"/>
              </a:lnSpc>
            </a:pPr>
            <a:r>
              <a:rPr lang="en-US" sz="6600" dirty="0">
                <a:solidFill>
                  <a:srgbClr val="000000"/>
                </a:solidFill>
                <a:latin typeface="Oswald"/>
                <a:ea typeface="Oswald"/>
                <a:cs typeface="Oswald"/>
                <a:sym typeface="Oswald"/>
              </a:rPr>
              <a:t>DEFINITIONS AND CHARACTERISTICS OF EACH RELATIONSHIP - ON BOTH SIDES </a:t>
            </a:r>
          </a:p>
          <a:p>
            <a:pPr algn="ctr">
              <a:lnSpc>
                <a:spcPts val="7128"/>
              </a:lnSpc>
            </a:pPr>
            <a:r>
              <a:rPr lang="en-US" sz="6600" dirty="0">
                <a:solidFill>
                  <a:srgbClr val="000000"/>
                </a:solidFill>
                <a:latin typeface="Oswald"/>
                <a:ea typeface="Oswald"/>
                <a:cs typeface="Oswald"/>
                <a:sym typeface="Oswald"/>
              </a:rPr>
              <a:t>&amp;</a:t>
            </a:r>
          </a:p>
          <a:p>
            <a:pPr algn="ctr">
              <a:lnSpc>
                <a:spcPts val="7128"/>
              </a:lnSpc>
            </a:pPr>
            <a:r>
              <a:rPr lang="en-US" sz="6600" dirty="0">
                <a:solidFill>
                  <a:srgbClr val="000000"/>
                </a:solidFill>
                <a:latin typeface="Oswald"/>
                <a:ea typeface="Oswald"/>
                <a:cs typeface="Oswald"/>
                <a:sym typeface="Oswald"/>
              </a:rPr>
              <a:t>DIFFERENCES BETWEEN THE THREE RELATIONSHIPS</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750205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Reverse mentorship: Younger professionals mentoring older colleagues, particularly around technology trends and social changes.</a:t>
            </a:r>
          </a:p>
          <a:p>
            <a:pPr algn="l">
              <a:lnSpc>
                <a:spcPts val="3888"/>
              </a:lnSpc>
            </a:pPr>
            <a:r>
              <a:rPr lang="en-US" sz="3600" spc="557" dirty="0">
                <a:solidFill>
                  <a:srgbClr val="000000"/>
                </a:solidFill>
                <a:latin typeface="Oswald"/>
                <a:ea typeface="Oswald"/>
                <a:cs typeface="Oswald"/>
                <a:sym typeface="Oswald"/>
              </a:rPr>
              <a:t>Sponsorship: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Sponsors from different generations may have different networks and influence. Younger sponsors may offer fresh connections, while older sponsors provide established networks.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Boomers’ sponsorship tends to be more formal, often following structured paths to promotions or high-visibility opportunities. They may not always understand the need for sponsoring nontraditional candidates and may need to be more proactive in adjusting their sponsorship approaches to align with modern engagement and belonging practices.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 X sponsors are pragmatic and focused on results, often sponsoring individuals they see as capable of delivering tangible outcomes. They may also have to adapt to more inclusive sponsorship models.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7001917"/>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Sponsorship:</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Millennials tend to sponsor individuals based on shared values and a commitment to engagement and belonging. They view sponsorship as part of their role in promoting inclusivity in the workplace. They often advocate for colleagues at similar career stages instead of just focusing on junior employees. However, their focus on emotional support and shared purpose might not always translate into clear career advancement.</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Gen Z tend to expect sponsors to actively advocate for them in securing high-visibility projects, promotions, or leadership roles early in their careers. They are eager to learn and grow, but they don’t necessarily want to follow the traditional, slow-paced career progression. Because they’re highly values-driven, they are drawn to sponsors who align with their commitments and who embrace flexibility, continuous feedback, and a collaborative approach.</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GENERATIONAL AND POWER DYNAMICS</a:t>
            </a:r>
          </a:p>
        </p:txBody>
      </p:sp>
      <p:sp>
        <p:nvSpPr>
          <p:cNvPr id="3" name="TextBox 3"/>
          <p:cNvSpPr txBox="1"/>
          <p:nvPr/>
        </p:nvSpPr>
        <p:spPr>
          <a:xfrm>
            <a:off x="1348740" y="1874520"/>
            <a:ext cx="15590520" cy="6817614"/>
          </a:xfrm>
          <a:prstGeom prst="rect">
            <a:avLst/>
          </a:prstGeom>
        </p:spPr>
        <p:txBody>
          <a:bodyPr lIns="0" tIns="0" rIns="0" bIns="0" rtlCol="0" anchor="t">
            <a:spAutoFit/>
          </a:bodyPr>
          <a:lstStyle/>
          <a:p>
            <a:pPr algn="l">
              <a:lnSpc>
                <a:spcPts val="3888"/>
              </a:lnSpc>
            </a:pPr>
            <a:r>
              <a:rPr lang="en-US" sz="3600" spc="557" dirty="0">
                <a:solidFill>
                  <a:srgbClr val="000000"/>
                </a:solidFill>
                <a:latin typeface="Oswald"/>
                <a:ea typeface="Oswald"/>
                <a:cs typeface="Oswald"/>
                <a:sym typeface="Oswald"/>
              </a:rPr>
              <a:t>Power dynamics:</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Mentorship and sponsorship relationships often involve an inherent power dynamic, as the mentor/sponsor has an influence over the mentee’s/protégé's career.</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This can create tension, especially across generational lines. Mentors and sponsors need to be mindful of maintaining a balanced relationship based on mutual respect and transparency.</a:t>
            </a:r>
          </a:p>
          <a:p>
            <a:pPr marL="651510" lvl="1" indent="-325755"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The ability of a mentor or sponsor to provide meaningful opportunities is often tied to their level of influence within an organization or industry. It's important to recognize the disparity in access to these networks across different identity groups, with individuals from underrepresented groups often being excluded from influential circles.</a:t>
            </a: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a:p>
            <a:pPr marL="651510" lvl="1" indent="-325755" algn="l">
              <a:lnSpc>
                <a:spcPts val="3888"/>
              </a:lnSpc>
            </a:pPr>
            <a:endParaRPr lang="en-US" sz="3600" dirty="0">
              <a:solidFill>
                <a:srgbClr val="000000"/>
              </a:solidFill>
              <a:latin typeface="Glacial Indifference"/>
              <a:ea typeface="Glacial Indifference"/>
              <a:cs typeface="Glacial Indifference"/>
              <a:sym typeface="Glacial Indifference"/>
            </a:endParaRPr>
          </a:p>
        </p:txBody>
      </p:sp>
      <p:sp>
        <p:nvSpPr>
          <p:cNvPr id="4" name="TextBox 3">
            <a:extLst>
              <a:ext uri="{FF2B5EF4-FFF2-40B4-BE49-F238E27FC236}">
                <a16:creationId xmlns:a16="http://schemas.microsoft.com/office/drawing/2014/main" id="{4EEFC5B5-7FE5-4C98-D20A-BEB7FD90B6C2}"/>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3367659"/>
          </a:xfrm>
          <a:prstGeom prst="rect">
            <a:avLst/>
          </a:prstGeom>
        </p:spPr>
        <p:txBody>
          <a:bodyPr lIns="0" tIns="0" rIns="0" bIns="0" rtlCol="0" anchor="t">
            <a:spAutoFit/>
          </a:bodyPr>
          <a:lstStyle/>
          <a:p>
            <a:pPr algn="l">
              <a:lnSpc>
                <a:spcPts val="2402"/>
              </a:lnSpc>
            </a:pPr>
            <a:r>
              <a:rPr lang="en-US" sz="2224" dirty="0">
                <a:solidFill>
                  <a:srgbClr val="000000"/>
                </a:solidFill>
                <a:latin typeface="Glacial Indifference"/>
                <a:ea typeface="Glacial Indifference"/>
                <a:cs typeface="Glacial Indifference"/>
                <a:sym typeface="Glacial Indifference"/>
              </a:rPr>
              <a:t>[1] </a:t>
            </a:r>
            <a:r>
              <a:rPr lang="en-US" sz="2224" u="sng" dirty="0">
                <a:solidFill>
                  <a:srgbClr val="000000"/>
                </a:solidFill>
                <a:latin typeface="Glacial Indifference"/>
                <a:ea typeface="Glacial Indifference"/>
                <a:cs typeface="Glacial Indifference"/>
                <a:sym typeface="Glacial Indifference"/>
                <a:hlinkClick r:id="rId2" tooltip="https://hbr.org/2010/09/why-men-still-get-more-promotions-than-women"/>
              </a:rPr>
              <a:t>https://hbr.org/2010/09/why-men-still-get-more-promotions-than-women</a:t>
            </a:r>
          </a:p>
          <a:p>
            <a:pPr algn="l">
              <a:lnSpc>
                <a:spcPts val="2402"/>
              </a:lnSpc>
            </a:pPr>
            <a:r>
              <a:rPr lang="en-US" sz="2224" dirty="0">
                <a:solidFill>
                  <a:srgbClr val="000000"/>
                </a:solidFill>
                <a:latin typeface="Glacial Indifference"/>
                <a:ea typeface="Glacial Indifference"/>
                <a:cs typeface="Glacial Indifference"/>
                <a:sym typeface="Glacial Indifference"/>
              </a:rPr>
              <a:t>[2] </a:t>
            </a:r>
            <a:r>
              <a:rPr lang="en-US" sz="2224" u="sng" dirty="0">
                <a:solidFill>
                  <a:srgbClr val="000000"/>
                </a:solidFill>
                <a:latin typeface="Glacial Indifference"/>
                <a:ea typeface="Glacial Indifference"/>
                <a:cs typeface="Glacial Indifference"/>
                <a:sym typeface="Glacial Indifference"/>
                <a:hlinkClick r:id="rId3" tooltip="https://www.wearethecity.com/wp-content/uploads/2014/10/The-Sponsor-Effect.pdf"/>
              </a:rPr>
              <a:t>https://www.wearethecity.com/wp-content/uploads/2014/10/The-Sponsor-Effect.pdf</a:t>
            </a:r>
          </a:p>
          <a:p>
            <a:pPr algn="l">
              <a:lnSpc>
                <a:spcPts val="2402"/>
              </a:lnSpc>
            </a:pPr>
            <a:r>
              <a:rPr lang="en-US" sz="2224" dirty="0">
                <a:solidFill>
                  <a:srgbClr val="000000"/>
                </a:solidFill>
                <a:latin typeface="Glacial Indifference"/>
                <a:ea typeface="Glacial Indifference"/>
                <a:cs typeface="Glacial Indifference"/>
                <a:sym typeface="Glacial Indifference"/>
              </a:rPr>
              <a:t>[3] </a:t>
            </a:r>
            <a:r>
              <a:rPr lang="en-US" sz="2224" u="sng" dirty="0">
                <a:solidFill>
                  <a:srgbClr val="000000"/>
                </a:solidFill>
                <a:latin typeface="Glacial Indifference"/>
                <a:ea typeface="Glacial Indifference"/>
                <a:cs typeface="Glacial Indifference"/>
                <a:sym typeface="Glacial Indifference"/>
                <a:hlinkClick r:id="rId4" tooltip="https://hbr.org/2010/03/women-in-management-delusions-of-progress"/>
              </a:rPr>
              <a:t>https://hbr.org/2010/03/women-in-management-delusions-of-progress</a:t>
            </a:r>
          </a:p>
          <a:p>
            <a:pPr algn="l">
              <a:lnSpc>
                <a:spcPts val="2402"/>
              </a:lnSpc>
            </a:pPr>
            <a:r>
              <a:rPr lang="en-US" sz="2224" dirty="0">
                <a:solidFill>
                  <a:srgbClr val="000000"/>
                </a:solidFill>
                <a:latin typeface="Glacial Indifference"/>
                <a:ea typeface="Glacial Indifference"/>
                <a:cs typeface="Glacial Indifference"/>
                <a:sym typeface="Glacial Indifference"/>
              </a:rPr>
              <a:t>[4] EAGLY, Alice H.; CARLI, Linda L. Through the Labyrinth: The Truth About How Women Become Leaders (2007).</a:t>
            </a:r>
          </a:p>
          <a:p>
            <a:pPr algn="l">
              <a:lnSpc>
                <a:spcPts val="2402"/>
              </a:lnSpc>
            </a:pPr>
            <a:r>
              <a:rPr lang="en-US" sz="2224" dirty="0">
                <a:solidFill>
                  <a:srgbClr val="000000"/>
                </a:solidFill>
                <a:latin typeface="Glacial Indifference"/>
                <a:ea typeface="Glacial Indifference"/>
                <a:cs typeface="Glacial Indifference"/>
                <a:sym typeface="Glacial Indifference"/>
              </a:rPr>
              <a:t>[5] </a:t>
            </a:r>
            <a:r>
              <a:rPr lang="en-US" sz="2224" u="sng" dirty="0">
                <a:solidFill>
                  <a:srgbClr val="000000"/>
                </a:solidFill>
                <a:latin typeface="Glacial Indifference"/>
                <a:ea typeface="Glacial Indifference"/>
                <a:cs typeface="Glacial Indifference"/>
                <a:sym typeface="Glacial Indifference"/>
                <a:hlinkClick r:id="rId5" tooltip="https://www.catalyst.org/wp-content/uploads/2019/01/The_Double_Bind_Dilemma_for_Women_in_Leadership_Damned_if_You_Do_Doomed_if_You_Dont.pdf"/>
              </a:rPr>
              <a:t>https://www.catalyst.org/wp-content/uploads/2019/01/The_Double_Bind_Dilemma_for_Women_in_Leadership_Damned_if_You_Do_Doomed_if_You_Dont.pdf</a:t>
            </a:r>
          </a:p>
          <a:p>
            <a:pPr algn="l">
              <a:lnSpc>
                <a:spcPts val="2402"/>
              </a:lnSpc>
            </a:pPr>
            <a:r>
              <a:rPr lang="en-US" sz="2224" dirty="0">
                <a:solidFill>
                  <a:srgbClr val="000000"/>
                </a:solidFill>
                <a:latin typeface="Glacial Indifference"/>
                <a:ea typeface="Glacial Indifference"/>
                <a:cs typeface="Glacial Indifference"/>
                <a:sym typeface="Glacial Indifference"/>
              </a:rPr>
              <a:t>[6] </a:t>
            </a:r>
            <a:r>
              <a:rPr lang="en-US" sz="2224" u="sng" dirty="0">
                <a:solidFill>
                  <a:srgbClr val="000000"/>
                </a:solidFill>
                <a:latin typeface="Glacial Indifference"/>
                <a:ea typeface="Glacial Indifference"/>
                <a:cs typeface="Glacial Indifference"/>
                <a:sym typeface="Glacial Indifference"/>
                <a:hlinkClick r:id="rId6" tooltip="https://flora.insead.edu/fichiersti_wp/inseadwp2011/2011-69.pdf"/>
              </a:rPr>
              <a:t>https://flora.insead.edu/fichiersti_wp/inseadwp2011/2011-69.pdf</a:t>
            </a:r>
          </a:p>
          <a:p>
            <a:pPr algn="l">
              <a:lnSpc>
                <a:spcPts val="2402"/>
              </a:lnSpc>
            </a:pPr>
            <a:r>
              <a:rPr lang="en-US" sz="2224" dirty="0">
                <a:solidFill>
                  <a:srgbClr val="000000"/>
                </a:solidFill>
                <a:latin typeface="Glacial Indifference"/>
                <a:ea typeface="Glacial Indifference"/>
                <a:cs typeface="Glacial Indifference"/>
                <a:sym typeface="Glacial Indifference"/>
              </a:rPr>
              <a:t>[7] </a:t>
            </a:r>
            <a:r>
              <a:rPr lang="en-US" sz="2224" u="sng" dirty="0">
                <a:solidFill>
                  <a:srgbClr val="000000"/>
                </a:solidFill>
                <a:latin typeface="Glacial Indifference"/>
                <a:ea typeface="Glacial Indifference"/>
                <a:cs typeface="Glacial Indifference"/>
                <a:sym typeface="Glacial Indifference"/>
                <a:hlinkClick r:id="rId7" tooltip="https://remote.com/blog/understanding-supporting-lgbtq-inclusion-workplace"/>
              </a:rPr>
              <a:t>https://remote.com/blog/understanding-supporting-lgbtq-inclusion-workplace</a:t>
            </a: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7" tooltip="https://remote.com/blog/understanding-supporting-lgbtq-inclusion-workplace"/>
            </a:endParaRP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7" tooltip="https://remote.com/blog/understanding-supporting-lgbtq-inclusion-workplace"/>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2967228"/>
          </a:xfrm>
          <a:prstGeom prst="rect">
            <a:avLst/>
          </a:prstGeom>
        </p:spPr>
        <p:txBody>
          <a:bodyPr lIns="0" tIns="0" rIns="0" bIns="0" rtlCol="0" anchor="t">
            <a:spAutoFit/>
          </a:bodyPr>
          <a:lstStyle/>
          <a:p>
            <a:pPr algn="l">
              <a:lnSpc>
                <a:spcPts val="2375"/>
              </a:lnSpc>
            </a:pPr>
            <a:r>
              <a:rPr lang="en-US" sz="2199" dirty="0">
                <a:solidFill>
                  <a:srgbClr val="000000"/>
                </a:solidFill>
                <a:latin typeface="Glacial Indifference"/>
                <a:ea typeface="Glacial Indifference"/>
                <a:cs typeface="Glacial Indifference"/>
                <a:sym typeface="Glacial Indifference"/>
              </a:rPr>
              <a:t>[8] </a:t>
            </a:r>
            <a:r>
              <a:rPr lang="en-US" sz="2199" u="sng" dirty="0">
                <a:solidFill>
                  <a:srgbClr val="000000"/>
                </a:solidFill>
                <a:latin typeface="Glacial Indifference"/>
                <a:ea typeface="Glacial Indifference"/>
                <a:cs typeface="Glacial Indifference"/>
                <a:sym typeface="Glacial Indifference"/>
                <a:hlinkClick r:id="rId2" tooltip="https://www.mckinsey.com/capabilities/people-and-organizational-performance/our-insights/lgbtq-plus-inclusion-in-the-workplace"/>
              </a:rPr>
              <a:t>https://www.mckinsey.com/capabilities/people-and-organizational-performance/our-insights/lgbtq-plus-inclusion-in-the-workplace</a:t>
            </a:r>
          </a:p>
          <a:p>
            <a:pPr algn="l">
              <a:lnSpc>
                <a:spcPts val="2375"/>
              </a:lnSpc>
            </a:pPr>
            <a:r>
              <a:rPr lang="en-US" sz="2199" dirty="0">
                <a:solidFill>
                  <a:srgbClr val="000000"/>
                </a:solidFill>
                <a:latin typeface="Glacial Indifference"/>
                <a:ea typeface="Glacial Indifference"/>
                <a:cs typeface="Glacial Indifference"/>
                <a:sym typeface="Glacial Indifference"/>
              </a:rPr>
              <a:t>[9] </a:t>
            </a:r>
            <a:r>
              <a:rPr lang="en-US" sz="2199" u="sng" dirty="0">
                <a:solidFill>
                  <a:srgbClr val="000000"/>
                </a:solidFill>
                <a:latin typeface="Glacial Indifference"/>
                <a:ea typeface="Glacial Indifference"/>
                <a:cs typeface="Glacial Indifference"/>
                <a:sym typeface="Glacial Indifference"/>
                <a:hlinkClick r:id="rId3" tooltip="https://www2.deloitte.com/content/dam/Deloitte/global/Documents/deloitte-global-2022-lgbt-inclusion-at-work.pdf"/>
              </a:rPr>
              <a:t>https://www2.deloitte.com/content/dam/Deloitte/global/Documents/deloitte-global-2022-lgbt-inclusion-at-work.pdf</a:t>
            </a:r>
          </a:p>
          <a:p>
            <a:pPr algn="l">
              <a:lnSpc>
                <a:spcPts val="2375"/>
              </a:lnSpc>
            </a:pPr>
            <a:r>
              <a:rPr lang="en-US" sz="2199" dirty="0">
                <a:solidFill>
                  <a:srgbClr val="000000"/>
                </a:solidFill>
                <a:latin typeface="Glacial Indifference"/>
                <a:ea typeface="Glacial Indifference"/>
                <a:cs typeface="Glacial Indifference"/>
                <a:sym typeface="Glacial Indifference"/>
              </a:rPr>
              <a:t>[10] </a:t>
            </a:r>
            <a:r>
              <a:rPr lang="en-US" sz="2199" u="sng" dirty="0">
                <a:solidFill>
                  <a:srgbClr val="000000"/>
                </a:solidFill>
                <a:latin typeface="Glacial Indifference"/>
                <a:ea typeface="Glacial Indifference"/>
                <a:cs typeface="Glacial Indifference"/>
                <a:sym typeface="Glacial Indifference"/>
                <a:hlinkClick r:id="rId4" tooltip="https://www.catalyst.org/2024/06/26/discrimination-education-allyship-speak-up-erg/"/>
              </a:rPr>
              <a:t>https://www.catalyst.org/2024/06/26/discrimination-education-allyship-speak-up-erg/</a:t>
            </a:r>
          </a:p>
          <a:p>
            <a:pPr algn="l">
              <a:lnSpc>
                <a:spcPts val="2375"/>
              </a:lnSpc>
            </a:pPr>
            <a:r>
              <a:rPr lang="en-US" sz="2199" dirty="0">
                <a:solidFill>
                  <a:srgbClr val="000000"/>
                </a:solidFill>
                <a:latin typeface="Glacial Indifference"/>
                <a:ea typeface="Glacial Indifference"/>
                <a:cs typeface="Glacial Indifference"/>
                <a:sym typeface="Glacial Indifference"/>
              </a:rPr>
              <a:t>[11] </a:t>
            </a:r>
            <a:r>
              <a:rPr lang="en-US" sz="2199" u="sng" dirty="0">
                <a:solidFill>
                  <a:srgbClr val="000000"/>
                </a:solidFill>
                <a:latin typeface="Glacial Indifference"/>
                <a:ea typeface="Glacial Indifference"/>
                <a:cs typeface="Glacial Indifference"/>
                <a:sym typeface="Glacial Indifference"/>
                <a:hlinkClick r:id="rId5" tooltip="https://www.catalyst.org/research/lgbtq-workplace-issues/"/>
              </a:rPr>
              <a:t>https://www.catalyst.org/research/lgbtq-workplace-issues/</a:t>
            </a:r>
          </a:p>
          <a:p>
            <a:pPr algn="l">
              <a:lnSpc>
                <a:spcPts val="2375"/>
              </a:lnSpc>
            </a:pPr>
            <a:r>
              <a:rPr lang="en-US" sz="2199" dirty="0">
                <a:solidFill>
                  <a:srgbClr val="000000"/>
                </a:solidFill>
                <a:latin typeface="Glacial Indifference"/>
                <a:ea typeface="Glacial Indifference"/>
                <a:cs typeface="Glacial Indifference"/>
                <a:sym typeface="Glacial Indifference"/>
              </a:rPr>
              <a:t>[12] </a:t>
            </a:r>
            <a:r>
              <a:rPr lang="en-US" sz="2199" u="sng" dirty="0">
                <a:solidFill>
                  <a:srgbClr val="000000"/>
                </a:solidFill>
                <a:latin typeface="Glacial Indifference"/>
                <a:ea typeface="Glacial Indifference"/>
                <a:cs typeface="Glacial Indifference"/>
                <a:sym typeface="Glacial Indifference"/>
                <a:hlinkClick r:id="rId6" tooltip="https://outandequal.org/wp-content/uploads/2024/03/TalentontheMove.pdf"/>
              </a:rPr>
              <a:t>https://outandequal.org/wp-content/uploads/2024/03/TalentontheMove.pdf</a:t>
            </a:r>
          </a:p>
          <a:p>
            <a:pPr algn="l">
              <a:lnSpc>
                <a:spcPts val="2375"/>
              </a:lnSpc>
            </a:pPr>
            <a:r>
              <a:rPr lang="en-US" sz="2199" dirty="0">
                <a:solidFill>
                  <a:srgbClr val="000000"/>
                </a:solidFill>
                <a:latin typeface="Glacial Indifference"/>
                <a:ea typeface="Glacial Indifference"/>
                <a:cs typeface="Glacial Indifference"/>
                <a:sym typeface="Glacial Indifference"/>
              </a:rPr>
              <a:t>[13] </a:t>
            </a:r>
            <a:r>
              <a:rPr lang="en-US" sz="2199" u="sng" dirty="0">
                <a:solidFill>
                  <a:srgbClr val="000000"/>
                </a:solidFill>
                <a:latin typeface="Glacial Indifference"/>
                <a:ea typeface="Glacial Indifference"/>
                <a:cs typeface="Glacial Indifference"/>
                <a:sym typeface="Glacial Indifference"/>
                <a:hlinkClick r:id="rId7" tooltip="https://hrc-prod-requests.s3-us-west-2.amazonaws.com/2023-Equality-Rising-Report-Final.pdf"/>
              </a:rPr>
              <a:t>https://hrc-prod-requests.s3-us-west-2.amazonaws.com/2023-Equality-Rising-Report-Final.pdf</a:t>
            </a:r>
          </a:p>
          <a:p>
            <a:pPr algn="l">
              <a:lnSpc>
                <a:spcPts val="2375"/>
              </a:lnSpc>
            </a:pPr>
            <a:endParaRPr lang="en-US" sz="2199" u="sng" dirty="0">
              <a:solidFill>
                <a:srgbClr val="000000"/>
              </a:solidFill>
              <a:latin typeface="Glacial Indifference"/>
              <a:ea typeface="Glacial Indifference"/>
              <a:cs typeface="Glacial Indifference"/>
              <a:sym typeface="Glacial Indifference"/>
              <a:hlinkClick r:id="rId7" tooltip="https://hrc-prod-requests.s3-us-west-2.amazonaws.com/2023-Equality-Rising-Report-Final.pdf"/>
            </a:endParaRPr>
          </a:p>
          <a:p>
            <a:pPr algn="l">
              <a:lnSpc>
                <a:spcPts val="2375"/>
              </a:lnSpc>
            </a:pPr>
            <a:endParaRPr lang="en-US" sz="2199" u="sng" dirty="0">
              <a:solidFill>
                <a:srgbClr val="000000"/>
              </a:solidFill>
              <a:latin typeface="Glacial Indifference"/>
              <a:ea typeface="Glacial Indifference"/>
              <a:cs typeface="Glacial Indifference"/>
              <a:sym typeface="Glacial Indifference"/>
              <a:hlinkClick r:id="rId7" tooltip="https://hrc-prod-requests.s3-us-west-2.amazonaws.com/2023-Equality-Rising-Report-Final.pdf"/>
            </a:endParaRPr>
          </a:p>
          <a:p>
            <a:pPr algn="l">
              <a:lnSpc>
                <a:spcPts val="2375"/>
              </a:lnSpc>
            </a:pPr>
            <a:endParaRPr lang="en-US" sz="2199" u="sng" dirty="0">
              <a:solidFill>
                <a:srgbClr val="000000"/>
              </a:solidFill>
              <a:latin typeface="Glacial Indifference"/>
              <a:ea typeface="Glacial Indifference"/>
              <a:cs typeface="Glacial Indifference"/>
              <a:sym typeface="Glacial Indifference"/>
              <a:hlinkClick r:id="rId7" tooltip="https://hrc-prod-requests.s3-us-west-2.amazonaws.com/2023-Equality-Rising-Report-Final.pdf"/>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3368421"/>
          </a:xfrm>
          <a:prstGeom prst="rect">
            <a:avLst/>
          </a:prstGeom>
        </p:spPr>
        <p:txBody>
          <a:bodyPr lIns="0" tIns="0" rIns="0" bIns="0" rtlCol="0" anchor="t">
            <a:spAutoFit/>
          </a:bodyPr>
          <a:lstStyle/>
          <a:p>
            <a:pPr algn="l">
              <a:lnSpc>
                <a:spcPts val="2456"/>
              </a:lnSpc>
            </a:pPr>
            <a:r>
              <a:rPr lang="en-US" sz="2274" dirty="0">
                <a:solidFill>
                  <a:srgbClr val="000000"/>
                </a:solidFill>
                <a:latin typeface="Glacial Indifference"/>
                <a:ea typeface="Glacial Indifference"/>
                <a:cs typeface="Glacial Indifference"/>
                <a:sym typeface="Glacial Indifference"/>
              </a:rPr>
              <a:t>[14] </a:t>
            </a:r>
            <a:r>
              <a:rPr lang="en-US" sz="2274" u="sng" dirty="0">
                <a:solidFill>
                  <a:srgbClr val="000000"/>
                </a:solidFill>
                <a:latin typeface="Glacial Indifference"/>
                <a:ea typeface="Glacial Indifference"/>
                <a:cs typeface="Glacial Indifference"/>
                <a:sym typeface="Glacial Indifference"/>
                <a:hlinkClick r:id="rId2" tooltip="https://outandequal.org/coaching-mentoring-and-sponsorship-month-creating-cultures-of-belonging-through-mentorship/"/>
              </a:rPr>
              <a:t>https://outandequal.org/coaching-mentoring-and-sponsorship-month-creating-cultures-of-belonging-through-mentorship/</a:t>
            </a:r>
          </a:p>
          <a:p>
            <a:pPr algn="l">
              <a:lnSpc>
                <a:spcPts val="2456"/>
              </a:lnSpc>
            </a:pPr>
            <a:r>
              <a:rPr lang="en-US" sz="2274" dirty="0">
                <a:solidFill>
                  <a:srgbClr val="000000"/>
                </a:solidFill>
                <a:latin typeface="Glacial Indifference"/>
                <a:ea typeface="Glacial Indifference"/>
                <a:cs typeface="Glacial Indifference"/>
                <a:sym typeface="Glacial Indifference"/>
              </a:rPr>
              <a:t>[15] </a:t>
            </a:r>
            <a:r>
              <a:rPr lang="en-US" sz="2274" u="sng" dirty="0">
                <a:solidFill>
                  <a:srgbClr val="000000"/>
                </a:solidFill>
                <a:latin typeface="Glacial Indifference"/>
                <a:ea typeface="Glacial Indifference"/>
                <a:cs typeface="Glacial Indifference"/>
                <a:sym typeface="Glacial Indifference"/>
                <a:hlinkClick r:id="rId3" tooltip="https://www.mentoring.org/wp-content/uploads/2019/11/MENTOR_LGBTQ-Supplement-to-EEP-for-Mentoring.pdf"/>
              </a:rPr>
              <a:t>https://www.mentoring.org/wp-content/uploads/2019/11/MENTOR_LGBTQ-Supplement-to-EEP-for-Mentoring.pdf</a:t>
            </a:r>
          </a:p>
          <a:p>
            <a:pPr algn="l">
              <a:lnSpc>
                <a:spcPts val="2456"/>
              </a:lnSpc>
            </a:pPr>
            <a:r>
              <a:rPr lang="en-US" sz="2274" dirty="0">
                <a:solidFill>
                  <a:srgbClr val="000000"/>
                </a:solidFill>
                <a:latin typeface="Glacial Indifference"/>
                <a:ea typeface="Glacial Indifference"/>
                <a:cs typeface="Glacial Indifference"/>
                <a:sym typeface="Glacial Indifference"/>
              </a:rPr>
              <a:t>[16] </a:t>
            </a:r>
            <a:r>
              <a:rPr lang="en-US" sz="2274" u="sng" dirty="0">
                <a:solidFill>
                  <a:srgbClr val="000000"/>
                </a:solidFill>
                <a:latin typeface="Glacial Indifference"/>
                <a:ea typeface="Glacial Indifference"/>
                <a:cs typeface="Glacial Indifference"/>
                <a:sym typeface="Glacial Indifference"/>
                <a:hlinkClick r:id="rId4" tooltip="https://hbr.org/2021/06/dont-just-mentor-women-and-people-of-color-sponsor-them"/>
              </a:rPr>
              <a:t>https://hbr.org/2021/06/dont-just-mentor-women-and-people-of-color-sponsor-them</a:t>
            </a:r>
          </a:p>
          <a:p>
            <a:pPr algn="l">
              <a:lnSpc>
                <a:spcPts val="2456"/>
              </a:lnSpc>
            </a:pPr>
            <a:r>
              <a:rPr lang="en-US" sz="2274" dirty="0">
                <a:solidFill>
                  <a:srgbClr val="000000"/>
                </a:solidFill>
                <a:latin typeface="Glacial Indifference"/>
                <a:ea typeface="Glacial Indifference"/>
                <a:cs typeface="Glacial Indifference"/>
                <a:sym typeface="Glacial Indifference"/>
              </a:rPr>
              <a:t>[17] </a:t>
            </a:r>
            <a:r>
              <a:rPr lang="en-US" sz="2274" u="sng" dirty="0">
                <a:solidFill>
                  <a:srgbClr val="000000"/>
                </a:solidFill>
                <a:latin typeface="Glacial Indifference"/>
                <a:ea typeface="Glacial Indifference"/>
                <a:cs typeface="Glacial Indifference"/>
                <a:sym typeface="Glacial Indifference"/>
                <a:hlinkClick r:id="rId5" tooltip="https://mentoring.org/wp-content/uploads/2021/10/Oct-2021-CMWS-Mentoring-LGBTQ-Youth-FINAL.pdf"/>
              </a:rPr>
              <a:t>https://mentoring.org/wp-content/uploads/2021/10/Oct-2021-CMWS-Mentoring-LGBTQ-Youth-FINAL.pdf</a:t>
            </a:r>
          </a:p>
          <a:p>
            <a:pPr algn="l">
              <a:lnSpc>
                <a:spcPts val="2456"/>
              </a:lnSpc>
            </a:pPr>
            <a:r>
              <a:rPr lang="en-US" sz="2274" dirty="0">
                <a:solidFill>
                  <a:srgbClr val="000000"/>
                </a:solidFill>
                <a:latin typeface="Glacial Indifference"/>
                <a:ea typeface="Glacial Indifference"/>
                <a:cs typeface="Glacial Indifference"/>
                <a:sym typeface="Glacial Indifference"/>
              </a:rPr>
              <a:t>[18] </a:t>
            </a:r>
            <a:r>
              <a:rPr lang="en-US" sz="2274" u="sng" dirty="0">
                <a:solidFill>
                  <a:srgbClr val="000000"/>
                </a:solidFill>
                <a:latin typeface="Glacial Indifference"/>
                <a:ea typeface="Glacial Indifference"/>
                <a:cs typeface="Glacial Indifference"/>
                <a:sym typeface="Glacial Indifference"/>
                <a:hlinkClick r:id="rId6" tooltip="https://www.rcslt.org/learning/diversity-inclusion-and-anti-racism/neurodivergence-in-the-workplace/support-for-those-working-with-or-managing-neurodivergent-colleagues/"/>
              </a:rPr>
              <a:t>https://www.rcslt.org/learning/diversity-inclusion-and-anti-racism/neurodivergence-in-the-workplace/support-for-those-working-with-or-managing-neurodivergent-colleagues/</a:t>
            </a: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www.rcslt.org/learning/diversity-inclusion-and-anti-racism/neurodivergence-in-the-workplace/support-for-those-working-with-or-managing-neurodivergent-colleagues/"/>
            </a:endParaRP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www.rcslt.org/learning/diversity-inclusion-and-anti-racism/neurodivergence-in-the-workplace/support-for-those-working-with-or-managing-neurodivergent-colleagues/"/>
            </a:endParaRP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www.rcslt.org/learning/diversity-inclusion-and-anti-racism/neurodivergence-in-the-workplace/support-for-those-working-with-or-managing-neurodivergent-colleagues/"/>
            </a:endParaRP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www.rcslt.org/learning/diversity-inclusion-and-anti-racism/neurodivergence-in-the-workplace/support-for-those-working-with-or-managing-neurodivergent-colleague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3978021"/>
          </a:xfrm>
          <a:prstGeom prst="rect">
            <a:avLst/>
          </a:prstGeom>
        </p:spPr>
        <p:txBody>
          <a:bodyPr lIns="0" tIns="0" rIns="0" bIns="0" rtlCol="0" anchor="t">
            <a:spAutoFit/>
          </a:bodyPr>
          <a:lstStyle/>
          <a:p>
            <a:pPr algn="l">
              <a:lnSpc>
                <a:spcPts val="2456"/>
              </a:lnSpc>
            </a:pPr>
            <a:r>
              <a:rPr lang="en-US" sz="2274" dirty="0">
                <a:solidFill>
                  <a:srgbClr val="000000"/>
                </a:solidFill>
                <a:latin typeface="Glacial Indifference"/>
                <a:ea typeface="Glacial Indifference"/>
                <a:cs typeface="Glacial Indifference"/>
                <a:sym typeface="Glacial Indifference"/>
              </a:rPr>
              <a:t>[19] </a:t>
            </a:r>
            <a:r>
              <a:rPr lang="en-US" sz="2274" u="sng" dirty="0">
                <a:solidFill>
                  <a:srgbClr val="000000"/>
                </a:solidFill>
                <a:latin typeface="Glacial Indifference"/>
                <a:ea typeface="Glacial Indifference"/>
                <a:cs typeface="Glacial Indifference"/>
                <a:sym typeface="Glacial Indifference"/>
                <a:hlinkClick r:id="rId2" tooltip="https://www.theiet.org/media/jyelsmd3/understanding-neurodivergence-at-work-toolkit.pdf"/>
              </a:rPr>
              <a:t>https://www.theiet.org/media/jyelsmd3/understanding-neurodivergence-at-work-toolkit.pdf</a:t>
            </a:r>
          </a:p>
          <a:p>
            <a:pPr algn="l">
              <a:lnSpc>
                <a:spcPts val="2456"/>
              </a:lnSpc>
            </a:pPr>
            <a:r>
              <a:rPr lang="en-US" sz="2274" dirty="0">
                <a:solidFill>
                  <a:srgbClr val="000000"/>
                </a:solidFill>
                <a:latin typeface="Glacial Indifference"/>
                <a:ea typeface="Glacial Indifference"/>
                <a:cs typeface="Glacial Indifference"/>
                <a:sym typeface="Glacial Indifference"/>
              </a:rPr>
              <a:t>[20] </a:t>
            </a:r>
            <a:r>
              <a:rPr lang="en-US" sz="2274" u="sng" dirty="0">
                <a:solidFill>
                  <a:srgbClr val="000000"/>
                </a:solidFill>
                <a:latin typeface="Glacial Indifference"/>
                <a:ea typeface="Glacial Indifference"/>
                <a:cs typeface="Glacial Indifference"/>
                <a:sym typeface="Glacial Indifference"/>
                <a:hlinkClick r:id="rId3" tooltip="https://www.icaew.com/insights/diversity-and-inclusion/welcome-inclusion/how-to-be-an-ally-managing-neurodiverse-teams"/>
              </a:rPr>
              <a:t>https://www.icaew.com/insights/diversity-and-inclusion/welcome-inclusion/how-to-be-an-ally-managing-neurodiverse-teams</a:t>
            </a:r>
          </a:p>
          <a:p>
            <a:pPr algn="l">
              <a:lnSpc>
                <a:spcPts val="2456"/>
              </a:lnSpc>
            </a:pPr>
            <a:r>
              <a:rPr lang="en-US" sz="2274" dirty="0">
                <a:solidFill>
                  <a:srgbClr val="000000"/>
                </a:solidFill>
                <a:latin typeface="Glacial Indifference"/>
                <a:ea typeface="Glacial Indifference"/>
                <a:cs typeface="Glacial Indifference"/>
                <a:sym typeface="Glacial Indifference"/>
              </a:rPr>
              <a:t>[21] </a:t>
            </a:r>
            <a:r>
              <a:rPr lang="en-US" sz="2274" u="sng" dirty="0">
                <a:solidFill>
                  <a:srgbClr val="000000"/>
                </a:solidFill>
                <a:latin typeface="Glacial Indifference"/>
                <a:ea typeface="Glacial Indifference"/>
                <a:cs typeface="Glacial Indifference"/>
                <a:sym typeface="Glacial Indifference"/>
                <a:hlinkClick r:id="rId4" tooltip="https://doitprofiler.com/insight/neurodiversity-and-allyship/"/>
              </a:rPr>
              <a:t>https://doitprofiler.com/insight/neurodiversity-and-allyship/</a:t>
            </a:r>
          </a:p>
          <a:p>
            <a:pPr algn="l">
              <a:lnSpc>
                <a:spcPts val="2456"/>
              </a:lnSpc>
            </a:pPr>
            <a:r>
              <a:rPr lang="en-US" sz="2274" dirty="0">
                <a:solidFill>
                  <a:srgbClr val="000000"/>
                </a:solidFill>
                <a:latin typeface="Glacial Indifference"/>
                <a:ea typeface="Glacial Indifference"/>
                <a:cs typeface="Glacial Indifference"/>
                <a:sym typeface="Glacial Indifference"/>
              </a:rPr>
              <a:t>[22] </a:t>
            </a:r>
            <a:r>
              <a:rPr lang="en-US" sz="2274" u="sng" dirty="0">
                <a:solidFill>
                  <a:srgbClr val="000000"/>
                </a:solidFill>
                <a:latin typeface="Glacial Indifference"/>
                <a:ea typeface="Glacial Indifference"/>
                <a:cs typeface="Glacial Indifference"/>
                <a:sym typeface="Glacial Indifference"/>
                <a:hlinkClick r:id="rId5" tooltip="https://www.hr.com/en/magazines/leadership_employee_development_excellence/july_2024_leadership_employee_development_excellence/how-to-overcome-generational-differences-in-coachi_ly8kjwam.html"/>
              </a:rPr>
              <a:t>https://www.hr.com/en/magazines/leadership_employee_development_excellence/july_2024_leadership_employee_development_excellence/how-to-overcome-generational-differences-in-coachi_ly8kjwam.html</a:t>
            </a:r>
          </a:p>
          <a:p>
            <a:pPr algn="l">
              <a:lnSpc>
                <a:spcPts val="2456"/>
              </a:lnSpc>
            </a:pPr>
            <a:r>
              <a:rPr lang="en-US" sz="2274" dirty="0">
                <a:solidFill>
                  <a:srgbClr val="000000"/>
                </a:solidFill>
                <a:latin typeface="Glacial Indifference"/>
                <a:ea typeface="Glacial Indifference"/>
                <a:cs typeface="Glacial Indifference"/>
                <a:sym typeface="Glacial Indifference"/>
              </a:rPr>
              <a:t>[23] </a:t>
            </a:r>
            <a:r>
              <a:rPr lang="en-US" sz="2274" u="sng" dirty="0">
                <a:solidFill>
                  <a:srgbClr val="000000"/>
                </a:solidFill>
                <a:latin typeface="Glacial Indifference"/>
                <a:ea typeface="Glacial Indifference"/>
                <a:cs typeface="Glacial Indifference"/>
                <a:sym typeface="Glacial Indifference"/>
                <a:hlinkClick r:id="rId6" tooltip="https://digital.iapd.org/issue/february-march-2024/understanding-the-multi-generational-workforce-who-are-the-generations-and-how-do-their-leadership-styles-and-expectations-differ/"/>
              </a:rPr>
              <a:t>https://digital.iapd.org/issue/february-march-2024/understanding-the-multi-generational-workforce-who-are-the-generations-and-how-do-their-leadership-styles-and-expectations-differ/</a:t>
            </a: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digital.iapd.org/issue/february-march-2024/understanding-the-multi-generational-workforce-who-are-the-generations-and-how-do-their-leadership-styles-and-expectations-differ/"/>
            </a:endParaRP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digital.iapd.org/issue/february-march-2024/understanding-the-multi-generational-workforce-who-are-the-generations-and-how-do-their-leadership-styles-and-expectations-differ/"/>
            </a:endParaRP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digital.iapd.org/issue/february-march-2024/understanding-the-multi-generational-workforce-who-are-the-generations-and-how-do-their-leadership-styles-and-expectations-differ/"/>
            </a:endParaRPr>
          </a:p>
          <a:p>
            <a:pPr algn="l">
              <a:lnSpc>
                <a:spcPts val="2456"/>
              </a:lnSpc>
            </a:pPr>
            <a:endParaRPr lang="en-US" sz="2274" u="sng" dirty="0">
              <a:solidFill>
                <a:srgbClr val="000000"/>
              </a:solidFill>
              <a:latin typeface="Glacial Indifference"/>
              <a:ea typeface="Glacial Indifference"/>
              <a:cs typeface="Glacial Indifference"/>
              <a:sym typeface="Glacial Indifference"/>
              <a:hlinkClick r:id="rId6" tooltip="https://digital.iapd.org/issue/february-march-2024/understanding-the-multi-generational-workforce-who-are-the-generations-and-how-do-their-leadership-styles-and-expectations-diffe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4282059"/>
          </a:xfrm>
          <a:prstGeom prst="rect">
            <a:avLst/>
          </a:prstGeom>
        </p:spPr>
        <p:txBody>
          <a:bodyPr lIns="0" tIns="0" rIns="0" bIns="0" rtlCol="0" anchor="t">
            <a:spAutoFit/>
          </a:bodyPr>
          <a:lstStyle/>
          <a:p>
            <a:pPr algn="l">
              <a:lnSpc>
                <a:spcPts val="2402"/>
              </a:lnSpc>
            </a:pPr>
            <a:r>
              <a:rPr lang="en-US" sz="2224" dirty="0">
                <a:solidFill>
                  <a:srgbClr val="000000"/>
                </a:solidFill>
                <a:latin typeface="Glacial Indifference"/>
                <a:ea typeface="Glacial Indifference"/>
                <a:cs typeface="Glacial Indifference"/>
                <a:sym typeface="Glacial Indifference"/>
              </a:rPr>
              <a:t>[24] </a:t>
            </a:r>
            <a:r>
              <a:rPr lang="en-US" sz="2224" u="sng" dirty="0">
                <a:solidFill>
                  <a:srgbClr val="000000"/>
                </a:solidFill>
                <a:latin typeface="Glacial Indifference"/>
                <a:ea typeface="Glacial Indifference"/>
                <a:cs typeface="Glacial Indifference"/>
                <a:sym typeface="Glacial Indifference"/>
                <a:hlinkClick r:id="rId2" tooltip="https://www.hrotoday.com/news/ticker/how-to-effectively-mentor-gen-z/"/>
              </a:rPr>
              <a:t>https://www.hrotoday.com/news/ticker/how-to-effectively-mentor-gen-z/</a:t>
            </a:r>
          </a:p>
          <a:p>
            <a:pPr algn="l">
              <a:lnSpc>
                <a:spcPts val="2402"/>
              </a:lnSpc>
            </a:pPr>
            <a:r>
              <a:rPr lang="en-US" sz="2224" dirty="0">
                <a:solidFill>
                  <a:srgbClr val="000000"/>
                </a:solidFill>
                <a:latin typeface="Glacial Indifference"/>
                <a:ea typeface="Glacial Indifference"/>
                <a:cs typeface="Glacial Indifference"/>
                <a:sym typeface="Glacial Indifference"/>
              </a:rPr>
              <a:t>[25] </a:t>
            </a:r>
            <a:r>
              <a:rPr lang="en-US" sz="2224" u="sng" dirty="0">
                <a:solidFill>
                  <a:srgbClr val="000000"/>
                </a:solidFill>
                <a:latin typeface="Glacial Indifference"/>
                <a:ea typeface="Glacial Indifference"/>
                <a:cs typeface="Glacial Indifference"/>
                <a:sym typeface="Glacial Indifference"/>
                <a:hlinkClick r:id="rId3" tooltip="https://www.forbes.com/councils/forbesbusinesscouncil/2023/09/05/building-effective-mentorship-programs-for-gen-z-employees/"/>
              </a:rPr>
              <a:t>https://www.forbes.com/councils/forbesbusinesscouncil/2023/09/05/building-effective-mentorship-programs-for-gen-z-employees/</a:t>
            </a:r>
          </a:p>
          <a:p>
            <a:pPr algn="l">
              <a:lnSpc>
                <a:spcPts val="2402"/>
              </a:lnSpc>
            </a:pPr>
            <a:r>
              <a:rPr lang="en-US" sz="2224" dirty="0">
                <a:solidFill>
                  <a:srgbClr val="000000"/>
                </a:solidFill>
                <a:latin typeface="Glacial Indifference"/>
                <a:ea typeface="Glacial Indifference"/>
                <a:cs typeface="Glacial Indifference"/>
                <a:sym typeface="Glacial Indifference"/>
              </a:rPr>
              <a:t>[26] </a:t>
            </a:r>
            <a:r>
              <a:rPr lang="en-US" sz="2224" u="sng" dirty="0">
                <a:solidFill>
                  <a:srgbClr val="000000"/>
                </a:solidFill>
                <a:latin typeface="Glacial Indifference"/>
                <a:ea typeface="Glacial Indifference"/>
                <a:cs typeface="Glacial Indifference"/>
                <a:sym typeface="Glacial Indifference"/>
                <a:hlinkClick r:id="rId3" tooltip="https://www.forbes.com/councils/forbesbusinesscouncil/2023/09/05/building-effective-mentorship-programs-for-gen-z-employees/"/>
              </a:rPr>
              <a:t>https://www.forbes.com/councils/forbesbusinesscouncil/2023/09/05/building-effective-mentorship-programs-for-gen-z-employees/</a:t>
            </a:r>
          </a:p>
          <a:p>
            <a:pPr algn="l">
              <a:lnSpc>
                <a:spcPts val="2402"/>
              </a:lnSpc>
            </a:pPr>
            <a:r>
              <a:rPr lang="en-US" sz="2224" dirty="0">
                <a:solidFill>
                  <a:srgbClr val="000000"/>
                </a:solidFill>
                <a:latin typeface="Glacial Indifference"/>
                <a:ea typeface="Glacial Indifference"/>
                <a:cs typeface="Glacial Indifference"/>
                <a:sym typeface="Glacial Indifference"/>
              </a:rPr>
              <a:t>[27] </a:t>
            </a:r>
            <a:r>
              <a:rPr lang="en-US" sz="2224" u="sng" dirty="0">
                <a:solidFill>
                  <a:srgbClr val="000000"/>
                </a:solidFill>
                <a:latin typeface="Glacial Indifference"/>
                <a:ea typeface="Glacial Indifference"/>
                <a:cs typeface="Glacial Indifference"/>
                <a:sym typeface="Glacial Indifference"/>
                <a:hlinkClick r:id="rId4" tooltip="https://www.deloittedigital.com/us/en/insights/perspective/gen-z-research-report.html"/>
              </a:rPr>
              <a:t>https://www.deloittedigital.com/us/en/insights/perspective/gen-z-research-report.html</a:t>
            </a:r>
          </a:p>
          <a:p>
            <a:pPr algn="l">
              <a:lnSpc>
                <a:spcPts val="2402"/>
              </a:lnSpc>
            </a:pPr>
            <a:r>
              <a:rPr lang="en-US" sz="2224" dirty="0">
                <a:solidFill>
                  <a:srgbClr val="000000"/>
                </a:solidFill>
                <a:latin typeface="Glacial Indifference"/>
                <a:ea typeface="Glacial Indifference"/>
                <a:cs typeface="Glacial Indifference"/>
                <a:sym typeface="Glacial Indifference"/>
              </a:rPr>
              <a:t>[28] </a:t>
            </a:r>
            <a:r>
              <a:rPr lang="en-US" sz="2224" u="sng" dirty="0">
                <a:solidFill>
                  <a:srgbClr val="000000"/>
                </a:solidFill>
                <a:latin typeface="Glacial Indifference"/>
                <a:ea typeface="Glacial Indifference"/>
                <a:cs typeface="Glacial Indifference"/>
                <a:sym typeface="Glacial Indifference"/>
                <a:hlinkClick r:id="rId5" tooltip="https://interobservers.com/gen-z-workplace-expectations/"/>
              </a:rPr>
              <a:t>https://interobservers.com/gen-z-workplace-expectations/</a:t>
            </a:r>
          </a:p>
          <a:p>
            <a:pPr algn="l">
              <a:lnSpc>
                <a:spcPts val="2402"/>
              </a:lnSpc>
            </a:pPr>
            <a:r>
              <a:rPr lang="en-US" sz="2224" dirty="0">
                <a:solidFill>
                  <a:srgbClr val="000000"/>
                </a:solidFill>
                <a:latin typeface="Glacial Indifference"/>
                <a:ea typeface="Glacial Indifference"/>
                <a:cs typeface="Glacial Indifference"/>
                <a:sym typeface="Glacial Indifference"/>
              </a:rPr>
              <a:t>[29] </a:t>
            </a:r>
            <a:r>
              <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rPr>
              <a:t>https://blog.searchinstitute.org/mentoring-relationships-and-the-importance-of-racial-ethnic-identity</a:t>
            </a: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endParaRP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endParaRP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endParaRP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endParaRP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endParaRPr>
          </a:p>
          <a:p>
            <a:pPr algn="l">
              <a:lnSpc>
                <a:spcPts val="2402"/>
              </a:lnSpc>
            </a:pPr>
            <a:endParaRPr lang="en-US" sz="2224" u="sng" dirty="0">
              <a:solidFill>
                <a:srgbClr val="000000"/>
              </a:solidFill>
              <a:latin typeface="Glacial Indifference"/>
              <a:ea typeface="Glacial Indifference"/>
              <a:cs typeface="Glacial Indifference"/>
              <a:sym typeface="Glacial Indifference"/>
              <a:hlinkClick r:id="rId6" tooltip="https://blog.searchinstitute.org/mentoring-relationships-and-the-importance-of-racial-ethnic-identity"/>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4282821"/>
          </a:xfrm>
          <a:prstGeom prst="rect">
            <a:avLst/>
          </a:prstGeom>
        </p:spPr>
        <p:txBody>
          <a:bodyPr lIns="0" tIns="0" rIns="0" bIns="0" rtlCol="0" anchor="t">
            <a:spAutoFit/>
          </a:bodyPr>
          <a:lstStyle/>
          <a:p>
            <a:pPr algn="l">
              <a:lnSpc>
                <a:spcPts val="2456"/>
              </a:lnSpc>
            </a:pPr>
            <a:r>
              <a:rPr lang="en-US" sz="2274" dirty="0">
                <a:solidFill>
                  <a:srgbClr val="000000"/>
                </a:solidFill>
                <a:latin typeface="Glacial Indifference"/>
                <a:ea typeface="Glacial Indifference"/>
                <a:cs typeface="Glacial Indifference"/>
                <a:sym typeface="Glacial Indifference"/>
              </a:rPr>
              <a:t>[30] </a:t>
            </a:r>
            <a:r>
              <a:rPr lang="en-US" sz="2274" u="sng" dirty="0">
                <a:solidFill>
                  <a:srgbClr val="000000"/>
                </a:solidFill>
                <a:latin typeface="Glacial Indifference"/>
                <a:ea typeface="Glacial Indifference"/>
                <a:cs typeface="Glacial Indifference"/>
                <a:sym typeface="Glacial Indifference"/>
                <a:hlinkClick r:id="rId2" tooltip="https://www.forbes.com/councils/forbeshumanresourcescouncil/2019/09/27/the-roles-of-allies-mentors-and-sponsors-in-employee-development/"/>
              </a:rPr>
              <a:t>https://www.forbes.com/councils/forbeshumanresourcescouncil/2019/09/27/the-roles-of-allies-mentors-and-sponsors-in-employee-development/</a:t>
            </a:r>
          </a:p>
          <a:p>
            <a:pPr algn="l">
              <a:lnSpc>
                <a:spcPts val="2456"/>
              </a:lnSpc>
            </a:pPr>
            <a:r>
              <a:rPr lang="en-US" sz="2274" dirty="0">
                <a:solidFill>
                  <a:srgbClr val="000000"/>
                </a:solidFill>
                <a:latin typeface="Glacial Indifference"/>
                <a:ea typeface="Glacial Indifference"/>
                <a:cs typeface="Glacial Indifference"/>
                <a:sym typeface="Glacial Indifference"/>
              </a:rPr>
              <a:t>[31] </a:t>
            </a:r>
            <a:r>
              <a:rPr lang="en-US" sz="2274" u="sng" dirty="0">
                <a:solidFill>
                  <a:srgbClr val="000000"/>
                </a:solidFill>
                <a:latin typeface="Glacial Indifference"/>
                <a:ea typeface="Glacial Indifference"/>
                <a:cs typeface="Glacial Indifference"/>
                <a:sym typeface="Glacial Indifference"/>
                <a:hlinkClick r:id="rId3" tooltip="https://www.bloomberg.com/company/stories/race-ethnicity-in-the-workplace-the-road-to-active-allyship/"/>
              </a:rPr>
              <a:t>https://www.bloomberg.com/company/stories/race-ethnicity-in-the-workplace-the-road-to-active-allyship/</a:t>
            </a:r>
          </a:p>
          <a:p>
            <a:pPr algn="l">
              <a:lnSpc>
                <a:spcPts val="2456"/>
              </a:lnSpc>
            </a:pPr>
            <a:r>
              <a:rPr lang="en-US" sz="2274" dirty="0">
                <a:solidFill>
                  <a:srgbClr val="000000"/>
                </a:solidFill>
                <a:latin typeface="Glacial Indifference"/>
                <a:ea typeface="Glacial Indifference"/>
                <a:cs typeface="Glacial Indifference"/>
                <a:sym typeface="Glacial Indifference"/>
              </a:rPr>
              <a:t>[32] </a:t>
            </a:r>
            <a:r>
              <a:rPr lang="en-US" sz="2274" u="sng" dirty="0">
                <a:solidFill>
                  <a:srgbClr val="000000"/>
                </a:solidFill>
                <a:latin typeface="Glacial Indifference"/>
                <a:ea typeface="Glacial Indifference"/>
                <a:cs typeface="Glacial Indifference"/>
                <a:sym typeface="Glacial Indifference"/>
                <a:hlinkClick r:id="rId4" tooltip="https://www.bain.com/insights/to-build-diverse-leadership-formalize-mentorship-and-sponsorship-programs/"/>
              </a:rPr>
              <a:t>https://www.bain.com/insights/to-build-diverse-leadership-formalize-mentorship-and-sponsorship-programs/</a:t>
            </a:r>
          </a:p>
          <a:p>
            <a:pPr algn="l">
              <a:lnSpc>
                <a:spcPts val="2456"/>
              </a:lnSpc>
            </a:pPr>
            <a:r>
              <a:rPr lang="en-US" sz="2274" dirty="0">
                <a:solidFill>
                  <a:srgbClr val="000000"/>
                </a:solidFill>
                <a:latin typeface="Glacial Indifference"/>
                <a:ea typeface="Glacial Indifference"/>
                <a:cs typeface="Glacial Indifference"/>
                <a:sym typeface="Glacial Indifference"/>
              </a:rPr>
              <a:t>[33] </a:t>
            </a:r>
            <a:r>
              <a:rPr lang="en-US" sz="2274" u="sng" dirty="0">
                <a:solidFill>
                  <a:srgbClr val="000000"/>
                </a:solidFill>
                <a:latin typeface="Glacial Indifference"/>
                <a:ea typeface="Glacial Indifference"/>
                <a:cs typeface="Glacial Indifference"/>
                <a:sym typeface="Glacial Indifference"/>
                <a:hlinkClick r:id="rId5" tooltip="https://www.holmesmurphy.com/blog/sponsorship-makes-a-difference-for-diversity-equity-and-inclusion/"/>
              </a:rPr>
              <a:t>https://www.holmesmurphy.com/blog/sponsorship-makes-a-difference-for-diversity-equity-and-inclusion/</a:t>
            </a:r>
          </a:p>
          <a:p>
            <a:pPr algn="l">
              <a:lnSpc>
                <a:spcPts val="2456"/>
              </a:lnSpc>
            </a:pPr>
            <a:r>
              <a:rPr lang="en-US" sz="2274" dirty="0">
                <a:solidFill>
                  <a:srgbClr val="000000"/>
                </a:solidFill>
                <a:latin typeface="Glacial Indifference"/>
                <a:ea typeface="Glacial Indifference"/>
                <a:cs typeface="Glacial Indifference"/>
                <a:sym typeface="Glacial Indifference"/>
              </a:rPr>
              <a:t>[34] </a:t>
            </a:r>
            <a:r>
              <a:rPr lang="en-US" sz="2274" u="sng" dirty="0">
                <a:solidFill>
                  <a:srgbClr val="000000"/>
                </a:solidFill>
                <a:latin typeface="Glacial Indifference"/>
                <a:ea typeface="Glacial Indifference"/>
                <a:cs typeface="Glacial Indifference"/>
                <a:sym typeface="Glacial Indifference"/>
                <a:hlinkClick r:id="rId6" tooltip="https://www.evidencebasedmentoring.org/how-mentors-and-mentoring-programs-can-support-mentees-ethnic-racial-identity/"/>
              </a:rPr>
              <a:t>https://www.evidencebasedmentoring.org/how-mentors-and-mentoring-programs-can-support-mentees-ethnic-racial-identity/</a:t>
            </a:r>
          </a:p>
          <a:p>
            <a:pPr algn="l">
              <a:lnSpc>
                <a:spcPts val="2456"/>
              </a:lnSpc>
            </a:pPr>
            <a:r>
              <a:rPr lang="en-US" sz="2274" dirty="0">
                <a:solidFill>
                  <a:srgbClr val="000000"/>
                </a:solidFill>
                <a:latin typeface="Glacial Indifference"/>
                <a:ea typeface="Glacial Indifference"/>
                <a:cs typeface="Glacial Indifference"/>
                <a:sym typeface="Glacial Indifference"/>
              </a:rPr>
              <a:t>[35] </a:t>
            </a:r>
            <a:r>
              <a:rPr lang="en-US" sz="2274" u="sng" dirty="0">
                <a:solidFill>
                  <a:srgbClr val="000000"/>
                </a:solidFill>
                <a:latin typeface="Glacial Indifference"/>
                <a:ea typeface="Glacial Indifference"/>
                <a:cs typeface="Glacial Indifference"/>
                <a:sym typeface="Glacial Indifference"/>
                <a:hlinkClick r:id="rId7" tooltip="https://hbr.org/2021/06/dont-just-mentor-women-and-people-of-color-sponsor-them"/>
              </a:rPr>
              <a:t>https://hbr.org/2021/06/dont-just-mentor-women-and-people-of-color-sponsor-them</a:t>
            </a:r>
            <a:r>
              <a:rPr lang="en-US" sz="2274" dirty="0">
                <a:solidFill>
                  <a:srgbClr val="000000"/>
                </a:solidFill>
                <a:latin typeface="Glacial Indifference"/>
                <a:ea typeface="Glacial Indifference"/>
                <a:cs typeface="Glacial Indifference"/>
                <a:sym typeface="Glacial Indifference"/>
              </a:rPr>
              <a:t> </a:t>
            </a:r>
          </a:p>
          <a:p>
            <a:pPr algn="l">
              <a:lnSpc>
                <a:spcPts val="2456"/>
              </a:lnSpc>
            </a:pPr>
            <a:endParaRPr lang="en-US" sz="2274" dirty="0">
              <a:solidFill>
                <a:srgbClr val="000000"/>
              </a:solidFill>
              <a:latin typeface="Glacial Indifference"/>
              <a:ea typeface="Glacial Indifference"/>
              <a:cs typeface="Glacial Indifference"/>
              <a:sym typeface="Glacial Indifference"/>
            </a:endParaRPr>
          </a:p>
          <a:p>
            <a:pPr algn="l">
              <a:lnSpc>
                <a:spcPts val="2456"/>
              </a:lnSpc>
            </a:pPr>
            <a:endParaRPr lang="en-US" sz="2274" dirty="0">
              <a:solidFill>
                <a:srgbClr val="000000"/>
              </a:solidFill>
              <a:latin typeface="Glacial Indifference"/>
              <a:ea typeface="Glacial Indifference"/>
              <a:cs typeface="Glacial Indifference"/>
              <a:sym typeface="Glacial Indifference"/>
            </a:endParaRPr>
          </a:p>
          <a:p>
            <a:pPr algn="l">
              <a:lnSpc>
                <a:spcPts val="2456"/>
              </a:lnSpc>
            </a:pPr>
            <a:endParaRPr lang="en-US" sz="2274" dirty="0">
              <a:solidFill>
                <a:srgbClr val="000000"/>
              </a:solidFill>
              <a:latin typeface="Glacial Indifference"/>
              <a:ea typeface="Glacial Indifference"/>
              <a:cs typeface="Glacial Indifference"/>
              <a:sym typeface="Glacial Indifference"/>
            </a:endParaRPr>
          </a:p>
          <a:p>
            <a:pPr algn="l">
              <a:lnSpc>
                <a:spcPts val="2456"/>
              </a:lnSpc>
            </a:pPr>
            <a:endParaRPr lang="en-US" sz="2274" dirty="0">
              <a:solidFill>
                <a:srgbClr val="000000"/>
              </a:solidFill>
              <a:latin typeface="Glacial Indifference"/>
              <a:ea typeface="Glacial Indifference"/>
              <a:cs typeface="Glacial Indifference"/>
              <a:sym typeface="Glacial Indifference"/>
            </a:endParaRPr>
          </a:p>
          <a:p>
            <a:pPr algn="l">
              <a:lnSpc>
                <a:spcPts val="2456"/>
              </a:lnSpc>
            </a:pPr>
            <a:endParaRPr lang="en-US" sz="2274" dirty="0">
              <a:solidFill>
                <a:srgbClr val="000000"/>
              </a:solidFill>
              <a:latin typeface="Glacial Indifference"/>
              <a:ea typeface="Glacial Indifference"/>
              <a:cs typeface="Glacial Indifference"/>
              <a:sym typeface="Glacial Indifference"/>
            </a:endParaRPr>
          </a:p>
          <a:p>
            <a:pPr algn="l">
              <a:lnSpc>
                <a:spcPts val="2456"/>
              </a:lnSpc>
            </a:pPr>
            <a:endParaRPr lang="en-US" sz="2274"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742664"/>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REFERENCES</a:t>
            </a:r>
          </a:p>
        </p:txBody>
      </p:sp>
      <p:sp>
        <p:nvSpPr>
          <p:cNvPr id="3" name="TextBox 3"/>
          <p:cNvSpPr txBox="1"/>
          <p:nvPr/>
        </p:nvSpPr>
        <p:spPr>
          <a:xfrm>
            <a:off x="1348740" y="1855470"/>
            <a:ext cx="15590520" cy="4148328"/>
          </a:xfrm>
          <a:prstGeom prst="rect">
            <a:avLst/>
          </a:prstGeom>
        </p:spPr>
        <p:txBody>
          <a:bodyPr lIns="0" tIns="0" rIns="0" bIns="0" rtlCol="0" anchor="t">
            <a:spAutoFit/>
          </a:bodyPr>
          <a:lstStyle/>
          <a:p>
            <a:pPr algn="l">
              <a:lnSpc>
                <a:spcPts val="2375"/>
              </a:lnSpc>
            </a:pPr>
            <a:r>
              <a:rPr lang="en-US" sz="2199" dirty="0">
                <a:solidFill>
                  <a:srgbClr val="000000"/>
                </a:solidFill>
                <a:latin typeface="Glacial Indifference"/>
                <a:ea typeface="Glacial Indifference"/>
                <a:cs typeface="Glacial Indifference"/>
                <a:sym typeface="Glacial Indifference"/>
              </a:rPr>
              <a:t>[36] </a:t>
            </a:r>
            <a:r>
              <a:rPr lang="en-US" sz="2199" u="sng" dirty="0">
                <a:solidFill>
                  <a:srgbClr val="000000"/>
                </a:solidFill>
                <a:latin typeface="Glacial Indifference"/>
                <a:ea typeface="Glacial Indifference"/>
                <a:cs typeface="Glacial Indifference"/>
                <a:sym typeface="Glacial Indifference"/>
                <a:hlinkClick r:id="rId2" tooltip="https://www.ellevatenetwork.com/articles/11914-deib-allyship-sponsorship-and-mentorship"/>
              </a:rPr>
              <a:t>https://www.ellevatenetwork.com/articles/11914-deib-allyship-sponsorship-and-mentorship</a:t>
            </a:r>
          </a:p>
          <a:p>
            <a:pPr algn="l">
              <a:lnSpc>
                <a:spcPts val="2375"/>
              </a:lnSpc>
            </a:pPr>
            <a:r>
              <a:rPr lang="en-US" sz="2199" dirty="0">
                <a:solidFill>
                  <a:srgbClr val="000000"/>
                </a:solidFill>
                <a:latin typeface="Glacial Indifference"/>
                <a:ea typeface="Glacial Indifference"/>
                <a:cs typeface="Glacial Indifference"/>
                <a:sym typeface="Glacial Indifference"/>
              </a:rPr>
              <a:t>[37] </a:t>
            </a:r>
            <a:r>
              <a:rPr lang="en-US" sz="2199" u="sng" dirty="0">
                <a:solidFill>
                  <a:srgbClr val="000000"/>
                </a:solidFill>
                <a:latin typeface="Glacial Indifference"/>
                <a:ea typeface="Glacial Indifference"/>
                <a:cs typeface="Glacial Indifference"/>
                <a:sym typeface="Glacial Indifference"/>
                <a:hlinkClick r:id="rId3" tooltip="https://www.washington.edu/doit/programs/advance/resources/disability-alliances-and-allyship"/>
              </a:rPr>
              <a:t>https://www.washington.edu/doit/programs/advance/resources/disability-alliances-and-allyship</a:t>
            </a:r>
          </a:p>
          <a:p>
            <a:pPr algn="l">
              <a:lnSpc>
                <a:spcPts val="2375"/>
              </a:lnSpc>
            </a:pPr>
            <a:r>
              <a:rPr lang="en-US" sz="2199" dirty="0">
                <a:solidFill>
                  <a:srgbClr val="000000"/>
                </a:solidFill>
                <a:latin typeface="Glacial Indifference"/>
                <a:ea typeface="Glacial Indifference"/>
                <a:cs typeface="Glacial Indifference"/>
                <a:sym typeface="Glacial Indifference"/>
              </a:rPr>
              <a:t>[38] </a:t>
            </a:r>
            <a:r>
              <a:rPr lang="en-US" sz="2199" u="sng" dirty="0">
                <a:solidFill>
                  <a:srgbClr val="000000"/>
                </a:solidFill>
                <a:latin typeface="Glacial Indifference"/>
                <a:ea typeface="Glacial Indifference"/>
                <a:cs typeface="Glacial Indifference"/>
                <a:sym typeface="Glacial Indifference"/>
                <a:hlinkClick r:id="rId4" tooltip="https://www.mdpi.com/2075-4698/13/11/241"/>
              </a:rPr>
              <a:t>https://www.mdpi.com/2075-4698/13/11/241</a:t>
            </a:r>
          </a:p>
          <a:p>
            <a:pPr algn="l">
              <a:lnSpc>
                <a:spcPts val="2375"/>
              </a:lnSpc>
            </a:pPr>
            <a:r>
              <a:rPr lang="en-US" sz="2199" dirty="0">
                <a:solidFill>
                  <a:srgbClr val="000000"/>
                </a:solidFill>
                <a:latin typeface="Glacial Indifference"/>
                <a:ea typeface="Glacial Indifference"/>
                <a:cs typeface="Glacial Indifference"/>
                <a:sym typeface="Glacial Indifference"/>
              </a:rPr>
              <a:t>[39] </a:t>
            </a:r>
            <a:r>
              <a:rPr lang="en-US" sz="2199" u="sng" dirty="0">
                <a:solidFill>
                  <a:srgbClr val="000000"/>
                </a:solidFill>
                <a:latin typeface="Glacial Indifference"/>
                <a:ea typeface="Glacial Indifference"/>
                <a:cs typeface="Glacial Indifference"/>
                <a:sym typeface="Glacial Indifference"/>
                <a:hlinkClick r:id="rId5" tooltip="https://www.forbes.com/councils/forbeshumanresourcescouncil/2019/09/27/the-roles-of-allies-mentors-and-sponsors-in-employee-development/"/>
              </a:rPr>
              <a:t>https://www.forbes.com/councils/forbeshumanresourcescouncil/2019/09/27/the-roles-of-allies-mentors-and-sponsors-in-employee-development/</a:t>
            </a:r>
          </a:p>
          <a:p>
            <a:pPr algn="l">
              <a:lnSpc>
                <a:spcPts val="2375"/>
              </a:lnSpc>
            </a:pPr>
            <a:r>
              <a:rPr lang="en-US" sz="2199" dirty="0">
                <a:solidFill>
                  <a:srgbClr val="000000"/>
                </a:solidFill>
                <a:latin typeface="Glacial Indifference"/>
                <a:ea typeface="Glacial Indifference"/>
                <a:cs typeface="Glacial Indifference"/>
                <a:sym typeface="Glacial Indifference"/>
              </a:rPr>
              <a:t>[40] </a:t>
            </a:r>
            <a:r>
              <a:rPr lang="en-US" sz="2199" u="sng" dirty="0">
                <a:solidFill>
                  <a:srgbClr val="000000"/>
                </a:solidFill>
                <a:latin typeface="Glacial Indifference"/>
                <a:ea typeface="Glacial Indifference"/>
                <a:cs typeface="Glacial Indifference"/>
                <a:sym typeface="Glacial Indifference"/>
                <a:hlinkClick r:id="rId6" tooltip="https://www.deloitte.com/global/en/about/people/blogs/power-allyship-disability-inclusion.html"/>
              </a:rPr>
              <a:t>https://www.deloitte.com/global/en/about/people/blogs/power-allyship-disability-inclusion.html</a:t>
            </a:r>
          </a:p>
          <a:p>
            <a:pPr algn="l">
              <a:lnSpc>
                <a:spcPts val="2375"/>
              </a:lnSpc>
            </a:pPr>
            <a:r>
              <a:rPr lang="en-US" sz="2199" dirty="0">
                <a:solidFill>
                  <a:srgbClr val="000000"/>
                </a:solidFill>
                <a:latin typeface="Glacial Indifference"/>
                <a:ea typeface="Glacial Indifference"/>
                <a:cs typeface="Glacial Indifference"/>
                <a:sym typeface="Glacial Indifference"/>
              </a:rPr>
              <a:t>[41] </a:t>
            </a:r>
            <a:r>
              <a:rPr lang="en-US" sz="2199" u="sng" dirty="0">
                <a:solidFill>
                  <a:srgbClr val="000000"/>
                </a:solidFill>
                <a:latin typeface="Glacial Indifference"/>
                <a:ea typeface="Glacial Indifference"/>
                <a:cs typeface="Glacial Indifference"/>
                <a:sym typeface="Glacial Indifference"/>
                <a:hlinkClick r:id="rId7" tooltip="https://adata.org/factsheet/ADANN-writing#:~:text=People%20with%20disabilities%20are%2C%20first,is%20called%20Person%2DFirst%20Language"/>
              </a:rPr>
              <a:t>https://adata.org/factsheet/ADANN-writing#:~:text=People%20with%20disabilities%20are%2C%20first,is%20called%20Person%2DFirst%20Language</a:t>
            </a:r>
            <a:r>
              <a:rPr lang="en-US" sz="2199" dirty="0">
                <a:solidFill>
                  <a:srgbClr val="000000"/>
                </a:solidFill>
                <a:latin typeface="Glacial Indifference"/>
                <a:ea typeface="Glacial Indifference"/>
                <a:cs typeface="Glacial Indifference"/>
                <a:sym typeface="Glacial Indifference"/>
              </a:rPr>
              <a:t>. </a:t>
            </a:r>
          </a:p>
          <a:p>
            <a:pPr algn="l">
              <a:lnSpc>
                <a:spcPts val="2375"/>
              </a:lnSpc>
            </a:pPr>
            <a:endParaRPr lang="en-US" sz="2199" dirty="0">
              <a:solidFill>
                <a:srgbClr val="000000"/>
              </a:solidFill>
              <a:latin typeface="Glacial Indifference"/>
              <a:ea typeface="Glacial Indifference"/>
              <a:cs typeface="Glacial Indifference"/>
              <a:sym typeface="Glacial Indifference"/>
            </a:endParaRPr>
          </a:p>
          <a:p>
            <a:pPr algn="l">
              <a:lnSpc>
                <a:spcPts val="2375"/>
              </a:lnSpc>
            </a:pPr>
            <a:endParaRPr lang="en-US" sz="2199" dirty="0">
              <a:solidFill>
                <a:srgbClr val="000000"/>
              </a:solidFill>
              <a:latin typeface="Glacial Indifference"/>
              <a:ea typeface="Glacial Indifference"/>
              <a:cs typeface="Glacial Indifference"/>
              <a:sym typeface="Glacial Indifference"/>
            </a:endParaRPr>
          </a:p>
          <a:p>
            <a:pPr algn="l">
              <a:lnSpc>
                <a:spcPts val="2375"/>
              </a:lnSpc>
            </a:pPr>
            <a:endParaRPr lang="en-US" sz="2199" dirty="0">
              <a:solidFill>
                <a:srgbClr val="000000"/>
              </a:solidFill>
              <a:latin typeface="Glacial Indifference"/>
              <a:ea typeface="Glacial Indifference"/>
              <a:cs typeface="Glacial Indifference"/>
              <a:sym typeface="Glacial Indifference"/>
            </a:endParaRPr>
          </a:p>
          <a:p>
            <a:pPr algn="l">
              <a:lnSpc>
                <a:spcPts val="2375"/>
              </a:lnSpc>
            </a:pPr>
            <a:endParaRPr lang="en-US" sz="2199" dirty="0">
              <a:solidFill>
                <a:srgbClr val="000000"/>
              </a:solidFill>
              <a:latin typeface="Glacial Indifference"/>
              <a:ea typeface="Glacial Indifference"/>
              <a:cs typeface="Glacial Indifference"/>
              <a:sym typeface="Glacial Indifference"/>
            </a:endParaRPr>
          </a:p>
          <a:p>
            <a:pPr algn="l">
              <a:lnSpc>
                <a:spcPts val="2375"/>
              </a:lnSpc>
            </a:pPr>
            <a:endParaRPr lang="en-US" sz="2199" dirty="0">
              <a:solidFill>
                <a:srgbClr val="000000"/>
              </a:solidFill>
              <a:latin typeface="Glacial Indifference"/>
              <a:ea typeface="Glacial Indifference"/>
              <a:cs typeface="Glacial Indifference"/>
              <a:sym typeface="Glacial Indifference"/>
            </a:endParaRPr>
          </a:p>
          <a:p>
            <a:pPr algn="l">
              <a:lnSpc>
                <a:spcPts val="2375"/>
              </a:lnSpc>
            </a:pPr>
            <a:endParaRPr lang="en-US" sz="2199" dirty="0">
              <a:solidFill>
                <a:srgbClr val="000000"/>
              </a:solidFill>
              <a:latin typeface="Glacial Indifference"/>
              <a:ea typeface="Glacial Indifference"/>
              <a:cs typeface="Glacial Indifference"/>
              <a:sym typeface="Glacial Indifference"/>
            </a:endParaRPr>
          </a:p>
        </p:txBody>
      </p:sp>
      <p:sp>
        <p:nvSpPr>
          <p:cNvPr id="4" name="TextBox 3">
            <a:extLst>
              <a:ext uri="{FF2B5EF4-FFF2-40B4-BE49-F238E27FC236}">
                <a16:creationId xmlns:a16="http://schemas.microsoft.com/office/drawing/2014/main" id="{79DADB13-A360-A724-95EB-3A762F95B995}"/>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8" action="ppaction://hlinksldjump"/>
              </a:rPr>
              <a:t>Table of Contents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WHO IS A MENTOR* ? </a:t>
            </a:r>
          </a:p>
        </p:txBody>
      </p:sp>
      <p:sp>
        <p:nvSpPr>
          <p:cNvPr id="3" name="TextBox 3"/>
          <p:cNvSpPr txBox="1"/>
          <p:nvPr/>
        </p:nvSpPr>
        <p:spPr>
          <a:xfrm>
            <a:off x="1348740" y="2324100"/>
            <a:ext cx="15590520" cy="4040080"/>
          </a:xfrm>
          <a:prstGeom prst="rect">
            <a:avLst/>
          </a:prstGeom>
        </p:spPr>
        <p:txBody>
          <a:bodyPr lIns="0" tIns="0" rIns="0" bIns="0" rtlCol="0" anchor="t">
            <a:spAutoFit/>
          </a:bodyPr>
          <a:lstStyle/>
          <a:p>
            <a:pPr algn="l">
              <a:lnSpc>
                <a:spcPts val="3356"/>
              </a:lnSpc>
            </a:pPr>
            <a:endParaRPr dirty="0"/>
          </a:p>
          <a:p>
            <a:pPr algn="l"/>
            <a:r>
              <a:rPr lang="en-US" sz="3884" b="1" dirty="0">
                <a:solidFill>
                  <a:srgbClr val="000000"/>
                </a:solidFill>
                <a:latin typeface="Glacial Indifference"/>
                <a:ea typeface="Glacial Indifference"/>
                <a:cs typeface="Glacial Indifference"/>
                <a:sym typeface="Glacial Indifference"/>
              </a:rPr>
              <a:t>Definition: </a:t>
            </a:r>
            <a:r>
              <a:rPr lang="en-US" sz="3884" dirty="0">
                <a:solidFill>
                  <a:srgbClr val="000000"/>
                </a:solidFill>
                <a:latin typeface="Glacial Indifference"/>
                <a:ea typeface="Glacial Indifference"/>
                <a:cs typeface="Glacial Indifference"/>
                <a:sym typeface="Glacial Indifference"/>
              </a:rPr>
              <a:t>A mentor is someone who provides guidance, advice, and support based on their knowledge, experience, and expertise. They help mentees develop their skills, set goals, and navigate challenges.</a:t>
            </a: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a:p>
            <a:pPr>
              <a:lnSpc>
                <a:spcPts val="3776"/>
              </a:lnSpc>
            </a:pPr>
            <a:r>
              <a:rPr lang="en-US" sz="2250" dirty="0">
                <a:solidFill>
                  <a:srgbClr val="000000"/>
                </a:solidFill>
                <a:latin typeface="Glacial Indifference"/>
                <a:sym typeface="Glacial Indifference"/>
              </a:rPr>
              <a:t>*OpenAI. (2024). ChatGPT(Oct 4) [largelanguage model]</a:t>
            </a: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3487067"/>
            <a:ext cx="15590520" cy="3312865"/>
          </a:xfrm>
          <a:prstGeom prst="rect">
            <a:avLst/>
          </a:prstGeom>
        </p:spPr>
        <p:txBody>
          <a:bodyPr lIns="0" tIns="0" rIns="0" bIns="0" rtlCol="0" anchor="t">
            <a:spAutoFit/>
          </a:bodyPr>
          <a:lstStyle/>
          <a:p>
            <a:pPr algn="ctr">
              <a:lnSpc>
                <a:spcPts val="8644"/>
              </a:lnSpc>
            </a:pPr>
            <a:r>
              <a:rPr lang="en-US" sz="8004" dirty="0">
                <a:solidFill>
                  <a:srgbClr val="000000"/>
                </a:solidFill>
                <a:latin typeface="Oswald"/>
                <a:ea typeface="Oswald"/>
                <a:cs typeface="Oswald"/>
                <a:sym typeface="Oswald"/>
              </a:rPr>
              <a:t>IMPORTANCE OF HAVING ALL THREE RELATIONSHIPS IN OUR PROFESSIONAL LIVES - ON BOTH SIDES</a:t>
            </a:r>
          </a:p>
        </p:txBody>
      </p:sp>
      <p:sp>
        <p:nvSpPr>
          <p:cNvPr id="3" name="Freeform 3"/>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79419"/>
            <a:ext cx="15590520" cy="929259"/>
          </a:xfrm>
          <a:prstGeom prst="rect">
            <a:avLst/>
          </a:prstGeom>
        </p:spPr>
        <p:txBody>
          <a:bodyPr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HAVING A MENTOR</a:t>
            </a:r>
          </a:p>
        </p:txBody>
      </p:sp>
      <p:sp>
        <p:nvSpPr>
          <p:cNvPr id="3" name="TextBox 3"/>
          <p:cNvSpPr txBox="1"/>
          <p:nvPr/>
        </p:nvSpPr>
        <p:spPr>
          <a:xfrm>
            <a:off x="755190" y="1723064"/>
            <a:ext cx="16610276" cy="7981569"/>
          </a:xfrm>
          <a:prstGeom prst="rect">
            <a:avLst/>
          </a:prstGeom>
        </p:spPr>
        <p:txBody>
          <a:bodyPr lIns="0" tIns="0" rIns="0" bIns="0" rtlCol="0" anchor="t">
            <a:spAutoFit/>
          </a:bodyPr>
          <a:lstStyle/>
          <a:p>
            <a:pPr marL="561021" lvl="1" indent="-280510" algn="l">
              <a:lnSpc>
                <a:spcPts val="3347"/>
              </a:lnSpc>
              <a:buFont typeface="Arial"/>
              <a:buChar char="•"/>
            </a:pPr>
            <a:r>
              <a:rPr lang="en-US" sz="3099" u="sng" dirty="0">
                <a:solidFill>
                  <a:srgbClr val="000000"/>
                </a:solidFill>
                <a:latin typeface="Glacial Indifference"/>
                <a:ea typeface="Glacial Indifference"/>
                <a:cs typeface="Glacial Indifference"/>
                <a:sym typeface="Glacial Indifference"/>
              </a:rPr>
              <a:t>Mentors are sources of knowledge and experience</a:t>
            </a:r>
            <a:r>
              <a:rPr lang="en-US" sz="3099" dirty="0">
                <a:solidFill>
                  <a:srgbClr val="000000"/>
                </a:solidFill>
                <a:latin typeface="Glacial Indifference"/>
                <a:ea typeface="Glacial Indifference"/>
                <a:cs typeface="Glacial Indifference"/>
                <a:sym typeface="Glacial Indifference"/>
              </a:rPr>
              <a:t>: Expert advice from experienced professionals on both legal skills and soft skills (e.g., communication, time management, research skills, teamwork, etc.) allows mentees to learn quickly and easily grasp complex concepts. The specific insights and information from the mentor help the mentee to feel more comfortable in their new role. </a:t>
            </a:r>
          </a:p>
          <a:p>
            <a:pPr marL="561021" lvl="1" indent="-280510" algn="l">
              <a:lnSpc>
                <a:spcPts val="3347"/>
              </a:lnSpc>
              <a:buFont typeface="Arial"/>
              <a:buChar char="•"/>
            </a:pPr>
            <a:r>
              <a:rPr lang="en-US" sz="3099" u="sng" dirty="0">
                <a:solidFill>
                  <a:srgbClr val="000000"/>
                </a:solidFill>
                <a:latin typeface="Glacial Indifference"/>
                <a:ea typeface="Glacial Indifference"/>
                <a:cs typeface="Glacial Indifference"/>
                <a:sym typeface="Glacial Indifference"/>
              </a:rPr>
              <a:t>Mentors help with setting achievable goals and maintaining accountability</a:t>
            </a:r>
            <a:r>
              <a:rPr lang="en-US" sz="3099" dirty="0">
                <a:solidFill>
                  <a:srgbClr val="000000"/>
                </a:solidFill>
                <a:latin typeface="Glacial Indifference"/>
                <a:ea typeface="Glacial Indifference"/>
                <a:cs typeface="Glacial Indifference"/>
                <a:sym typeface="Glacial Indifference"/>
              </a:rPr>
              <a:t>: A mentor can help a mentee delineate specific, achievable, relevant, measurable, and time-based goals.  The mentor can define objectives and means to achieve success for those goals. By helping the mentee formulate the goals, the mentor can easily track the mentee's progress and determine what areas need work. </a:t>
            </a:r>
          </a:p>
          <a:p>
            <a:pPr marL="561021" lvl="1" indent="-280510" algn="l">
              <a:lnSpc>
                <a:spcPts val="3347"/>
              </a:lnSpc>
              <a:buFont typeface="Arial"/>
              <a:buChar char="•"/>
            </a:pPr>
            <a:r>
              <a:rPr lang="en-US" sz="3099" u="sng" dirty="0">
                <a:solidFill>
                  <a:srgbClr val="000000"/>
                </a:solidFill>
                <a:latin typeface="Glacial Indifference"/>
                <a:ea typeface="Glacial Indifference"/>
                <a:cs typeface="Glacial Indifference"/>
                <a:sym typeface="Glacial Indifference"/>
              </a:rPr>
              <a:t>Mentors support career growth</a:t>
            </a:r>
            <a:r>
              <a:rPr lang="en-US" sz="3099" dirty="0">
                <a:solidFill>
                  <a:srgbClr val="000000"/>
                </a:solidFill>
                <a:latin typeface="Glacial Indifference"/>
                <a:ea typeface="Glacial Indifference"/>
                <a:cs typeface="Glacial Indifference"/>
                <a:sym typeface="Glacial Indifference"/>
              </a:rPr>
              <a:t>: A mentor can provide the mentee with advice to help accelerate career goals, identify and fix gaps in various skills, and help when making difficult career decisions given their experience. This support in career growth not only helps the mentee to meet the quality and quantity objectives of their job, but also provides a sense of security in their professional journey. </a:t>
            </a:r>
          </a:p>
          <a:p>
            <a:pPr marL="561021" lvl="1" indent="-280510" algn="l">
              <a:lnSpc>
                <a:spcPts val="3347"/>
              </a:lnSpc>
              <a:buFont typeface="Arial"/>
              <a:buChar char="•"/>
            </a:pPr>
            <a:r>
              <a:rPr lang="en-US" sz="3099" u="sng" dirty="0">
                <a:solidFill>
                  <a:srgbClr val="000000"/>
                </a:solidFill>
                <a:latin typeface="Glacial Indifference"/>
                <a:ea typeface="Glacial Indifference"/>
                <a:cs typeface="Glacial Indifference"/>
                <a:sym typeface="Glacial Indifference"/>
              </a:rPr>
              <a:t>The Mentor can help expand the Mentee’s connections</a:t>
            </a:r>
            <a:r>
              <a:rPr lang="en-US" sz="3099" dirty="0">
                <a:solidFill>
                  <a:srgbClr val="000000"/>
                </a:solidFill>
                <a:latin typeface="Glacial Indifference"/>
                <a:ea typeface="Glacial Indifference"/>
                <a:cs typeface="Glacial Indifference"/>
                <a:sym typeface="Glacial Indifference"/>
              </a:rPr>
              <a:t>: A mentor can provide the mentee access to the mentor’s network that the mentor built over his/her career. This network can provide connections for new opportunities and perspectives for the mentee, further enhancing the mentee's professional journey.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97855"/>
            <a:ext cx="15590520" cy="929259"/>
          </a:xfrm>
          <a:prstGeom prst="rect">
            <a:avLst/>
          </a:prstGeom>
        </p:spPr>
        <p:txBody>
          <a:bodyPr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HAVING A MENTOR</a:t>
            </a:r>
          </a:p>
        </p:txBody>
      </p:sp>
      <p:sp>
        <p:nvSpPr>
          <p:cNvPr id="3" name="TextBox 3"/>
          <p:cNvSpPr txBox="1"/>
          <p:nvPr/>
        </p:nvSpPr>
        <p:spPr>
          <a:xfrm>
            <a:off x="955150" y="1527114"/>
            <a:ext cx="16610276" cy="8345043"/>
          </a:xfrm>
          <a:prstGeom prst="rect">
            <a:avLst/>
          </a:prstGeom>
        </p:spPr>
        <p:txBody>
          <a:bodyPr lIns="0" tIns="0" rIns="0" bIns="0" rtlCol="0" anchor="t">
            <a:spAutoFit/>
          </a:bodyPr>
          <a:lstStyle/>
          <a:p>
            <a:pPr marL="579118" lvl="1" indent="-289559" algn="l">
              <a:lnSpc>
                <a:spcPts val="3455"/>
              </a:lnSpc>
              <a:buFont typeface="Arial"/>
              <a:buChar char="•"/>
            </a:pPr>
            <a:r>
              <a:rPr lang="en-US" sz="3199" u="sng" dirty="0">
                <a:solidFill>
                  <a:srgbClr val="000000"/>
                </a:solidFill>
                <a:latin typeface="Glacial Indifference"/>
                <a:ea typeface="Glacial Indifference"/>
                <a:cs typeface="Glacial Indifference"/>
                <a:sym typeface="Glacial Indifference"/>
              </a:rPr>
              <a:t>A mentor offers support and encouragement when the mentee is struggling</a:t>
            </a:r>
            <a:r>
              <a:rPr lang="en-US" sz="3199" dirty="0">
                <a:solidFill>
                  <a:srgbClr val="000000"/>
                </a:solidFill>
                <a:latin typeface="Glacial Indifference"/>
                <a:ea typeface="Glacial Indifference"/>
                <a:cs typeface="Glacial Indifference"/>
                <a:sym typeface="Glacial Indifference"/>
              </a:rPr>
              <a:t>: A mentor can support a mentee in addressing and overcoming hurdles that may come up during any job.  A mentor may be able to identify why a particular hurdle seems hard and provide different approaches to overcome the problem. </a:t>
            </a:r>
          </a:p>
          <a:p>
            <a:pPr marL="579118" lvl="1" indent="-289559" algn="l">
              <a:lnSpc>
                <a:spcPts val="3455"/>
              </a:lnSpc>
              <a:buFont typeface="Arial"/>
              <a:buChar char="•"/>
            </a:pPr>
            <a:r>
              <a:rPr lang="en-US" sz="3199" u="sng" dirty="0">
                <a:solidFill>
                  <a:srgbClr val="000000"/>
                </a:solidFill>
                <a:latin typeface="Glacial Indifference"/>
                <a:ea typeface="Glacial Indifference"/>
                <a:cs typeface="Glacial Indifference"/>
                <a:sym typeface="Glacial Indifference"/>
              </a:rPr>
              <a:t>Constructive feedback and unbiased opinion from mentor</a:t>
            </a:r>
            <a:r>
              <a:rPr lang="en-US" sz="3199" dirty="0">
                <a:solidFill>
                  <a:srgbClr val="000000"/>
                </a:solidFill>
                <a:latin typeface="Glacial Indifference"/>
                <a:ea typeface="Glacial Indifference"/>
                <a:cs typeface="Glacial Indifference"/>
                <a:sym typeface="Glacial Indifference"/>
              </a:rPr>
              <a:t>: A trust relationship pairing allows for honest feedback. Because this is a professional relationship, a mentor can offer criticism and insights that a mentee’s friends or family may not be comfortable doing or may not be capable to do so. By identifying weaknesses and providing constructive feedback, the mentor is helping the mentee to grow. However, a mentor’s hierarchy or position in the same company may impede the formation of a trusted relationship. </a:t>
            </a:r>
          </a:p>
          <a:p>
            <a:pPr marL="579118" lvl="1" indent="-289559" algn="l">
              <a:lnSpc>
                <a:spcPts val="3455"/>
              </a:lnSpc>
              <a:buFont typeface="Arial"/>
              <a:buChar char="•"/>
            </a:pPr>
            <a:r>
              <a:rPr lang="en-US" sz="3199" u="sng" dirty="0">
                <a:solidFill>
                  <a:srgbClr val="000000"/>
                </a:solidFill>
                <a:latin typeface="Glacial Indifference"/>
                <a:ea typeface="Glacial Indifference"/>
                <a:cs typeface="Glacial Indifference"/>
                <a:sym typeface="Glacial Indifference"/>
              </a:rPr>
              <a:t>Mentor as Ally</a:t>
            </a:r>
            <a:r>
              <a:rPr lang="en-US" sz="3199" dirty="0">
                <a:solidFill>
                  <a:srgbClr val="000000"/>
                </a:solidFill>
                <a:latin typeface="Glacial Indifference"/>
                <a:ea typeface="Glacial Indifference"/>
                <a:cs typeface="Glacial Indifference"/>
                <a:sym typeface="Glacial Indifference"/>
              </a:rPr>
              <a:t>: Developing trust early in a mentoring relationship is key for both parties. Once established, the mentee will be more willing to seek the mentor out if an ally is needed. Additionally, in a competitive environment, the mentor and mentee can be an extra set of eyes and ears for information but must keep confidential information private. </a:t>
            </a:r>
          </a:p>
          <a:p>
            <a:pPr marL="579118" lvl="1" indent="-289559" algn="l">
              <a:lnSpc>
                <a:spcPts val="3455"/>
              </a:lnSpc>
              <a:buFont typeface="Arial"/>
              <a:buChar char="•"/>
            </a:pPr>
            <a:r>
              <a:rPr lang="en-US" sz="3199" u="sng" dirty="0">
                <a:solidFill>
                  <a:srgbClr val="000000"/>
                </a:solidFill>
                <a:latin typeface="Glacial Indifference"/>
                <a:ea typeface="Glacial Indifference"/>
                <a:cs typeface="Glacial Indifference"/>
                <a:sym typeface="Glacial Indifference"/>
              </a:rPr>
              <a:t>Provide information regarding position expectations</a:t>
            </a:r>
            <a:r>
              <a:rPr lang="en-US" sz="3199" dirty="0">
                <a:solidFill>
                  <a:srgbClr val="000000"/>
                </a:solidFill>
                <a:latin typeface="Glacial Indifference"/>
                <a:ea typeface="Glacial Indifference"/>
                <a:cs typeface="Glacial Indifference"/>
                <a:sym typeface="Glacial Indifference"/>
              </a:rPr>
              <a:t>: Navigating the professional world can be intimidating.  A mentor can guide the mentee by clarifying the priorities of the role and educating the mentee on proper workplace behaviors. Getting into these habits early helps the mentee to focus and perform their job successfully, allowing them to be more productive.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2063" y="228067"/>
            <a:ext cx="15590520" cy="929259"/>
          </a:xfrm>
          <a:prstGeom prst="rect">
            <a:avLst/>
          </a:prstGeom>
        </p:spPr>
        <p:txBody>
          <a:bodyPr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BEING A MENTOR</a:t>
            </a:r>
          </a:p>
        </p:txBody>
      </p:sp>
      <p:sp>
        <p:nvSpPr>
          <p:cNvPr id="3" name="TextBox 3"/>
          <p:cNvSpPr txBox="1"/>
          <p:nvPr/>
        </p:nvSpPr>
        <p:spPr>
          <a:xfrm>
            <a:off x="1152063" y="1345787"/>
            <a:ext cx="16575369" cy="9027795"/>
          </a:xfrm>
          <a:prstGeom prst="rect">
            <a:avLst/>
          </a:prstGeom>
        </p:spPr>
        <p:txBody>
          <a:bodyPr lIns="0" tIns="0" rIns="0" bIns="0" rtlCol="0" anchor="t">
            <a:spAutoFit/>
          </a:bodyPr>
          <a:lstStyle/>
          <a:p>
            <a:pPr marL="542924" lvl="1" indent="-271462" algn="l">
              <a:lnSpc>
                <a:spcPts val="3239"/>
              </a:lnSpc>
              <a:buFont typeface="Arial"/>
              <a:buChar char="•"/>
            </a:pPr>
            <a:r>
              <a:rPr lang="en-US" sz="2999" u="sng" dirty="0">
                <a:solidFill>
                  <a:srgbClr val="000000"/>
                </a:solidFill>
                <a:latin typeface="Glacial Indifference"/>
                <a:ea typeface="Glacial Indifference"/>
                <a:cs typeface="Glacial Indifference"/>
                <a:sym typeface="Glacial Indifference"/>
              </a:rPr>
              <a:t>Practice and build interpersonal skills</a:t>
            </a:r>
            <a:r>
              <a:rPr lang="en-US" sz="2999" dirty="0">
                <a:solidFill>
                  <a:srgbClr val="000000"/>
                </a:solidFill>
                <a:latin typeface="Glacial Indifference"/>
                <a:ea typeface="Glacial Indifference"/>
                <a:cs typeface="Glacial Indifference"/>
                <a:sym typeface="Glacial Indifference"/>
              </a:rPr>
              <a:t>: Mentors are able to hone their interpersonal skills, such as communication, active listening, empathy and patience, when communicating with mentees. Strong interpersonal skills help mentors develop and collaborate more effectively. </a:t>
            </a:r>
          </a:p>
          <a:p>
            <a:pPr marL="542924" lvl="1" indent="-271462" algn="l">
              <a:lnSpc>
                <a:spcPts val="3239"/>
              </a:lnSpc>
              <a:buFont typeface="Arial"/>
              <a:buChar char="•"/>
            </a:pPr>
            <a:r>
              <a:rPr lang="en-US" sz="2999" u="sng" dirty="0">
                <a:solidFill>
                  <a:srgbClr val="000000"/>
                </a:solidFill>
                <a:latin typeface="Glacial Indifference"/>
                <a:ea typeface="Glacial Indifference"/>
                <a:cs typeface="Glacial Indifference"/>
                <a:sym typeface="Glacial Indifference"/>
              </a:rPr>
              <a:t>Sharing knowledge reinforces the knowledge within yourself</a:t>
            </a:r>
            <a:r>
              <a:rPr lang="en-US" sz="2999" dirty="0">
                <a:solidFill>
                  <a:srgbClr val="000000"/>
                </a:solidFill>
                <a:latin typeface="Glacial Indifference"/>
                <a:ea typeface="Glacial Indifference"/>
                <a:cs typeface="Glacial Indifference"/>
                <a:sym typeface="Glacial Indifference"/>
              </a:rPr>
              <a:t>: While the purpose of sharing knowledge is to help the mentee, the personal growth that comes from practicing and teaching these skills again with the mentee is invaluable. Mentors may be teaching skills they no longer regularly use and refresh on nuances of how to use them through practice, leading to their own professional development. </a:t>
            </a:r>
          </a:p>
          <a:p>
            <a:pPr marL="542924" lvl="1" indent="-271462" algn="l">
              <a:lnSpc>
                <a:spcPts val="3239"/>
              </a:lnSpc>
              <a:buFont typeface="Arial"/>
              <a:buChar char="•"/>
            </a:pPr>
            <a:r>
              <a:rPr lang="en-US" sz="2999" u="sng" dirty="0">
                <a:solidFill>
                  <a:srgbClr val="000000"/>
                </a:solidFill>
                <a:latin typeface="Glacial Indifference"/>
                <a:ea typeface="Glacial Indifference"/>
                <a:cs typeface="Glacial Indifference"/>
                <a:sym typeface="Glacial Indifference"/>
              </a:rPr>
              <a:t>Receiving insights and knowledge from mentees</a:t>
            </a:r>
            <a:r>
              <a:rPr lang="en-US" sz="2999" dirty="0">
                <a:solidFill>
                  <a:srgbClr val="000000"/>
                </a:solidFill>
                <a:latin typeface="Glacial Indifference"/>
                <a:ea typeface="Glacial Indifference"/>
                <a:cs typeface="Glacial Indifference"/>
                <a:sym typeface="Glacial Indifference"/>
              </a:rPr>
              <a:t>: It is easy to become complacent when working in a specific industry/ role for so long. However, having a mentee can be a source of new ideas and perspectives, challenging the mentor to think in new ways. This mutual learning process allows mentors to gain different and generational perspectives, overcome blind spots and gaps in education, and learn new tech applications.</a:t>
            </a:r>
          </a:p>
          <a:p>
            <a:pPr marL="542924" lvl="1" indent="-271462" algn="l">
              <a:lnSpc>
                <a:spcPts val="3239"/>
              </a:lnSpc>
              <a:buFont typeface="Arial"/>
              <a:buChar char="•"/>
            </a:pPr>
            <a:r>
              <a:rPr lang="en-US" sz="2999" u="sng" dirty="0">
                <a:solidFill>
                  <a:srgbClr val="000000"/>
                </a:solidFill>
                <a:latin typeface="Glacial Indifference"/>
                <a:ea typeface="Glacial Indifference"/>
                <a:cs typeface="Glacial Indifference"/>
                <a:sym typeface="Glacial Indifference"/>
              </a:rPr>
              <a:t>Expand network with mentee’s connections</a:t>
            </a:r>
            <a:r>
              <a:rPr lang="en-US" sz="2999" dirty="0">
                <a:solidFill>
                  <a:srgbClr val="000000"/>
                </a:solidFill>
                <a:latin typeface="Glacial Indifference"/>
                <a:ea typeface="Glacial Indifference"/>
                <a:cs typeface="Glacial Indifference"/>
                <a:sym typeface="Glacial Indifference"/>
              </a:rPr>
              <a:t>: Mentoring not only provides an opportunity to share knowledge but also to expand one's professional network. Meeting new people is always valuable, and growing a younger network can bring in fresh perspectives and opportunities for a business generation with varying perspectives and experiences. </a:t>
            </a:r>
          </a:p>
          <a:p>
            <a:pPr marL="542924" lvl="1" indent="-271462" algn="l">
              <a:lnSpc>
                <a:spcPts val="3239"/>
              </a:lnSpc>
              <a:buFont typeface="Arial"/>
              <a:buChar char="•"/>
            </a:pPr>
            <a:r>
              <a:rPr lang="en-US" sz="2999" u="sng" dirty="0">
                <a:solidFill>
                  <a:srgbClr val="000000"/>
                </a:solidFill>
                <a:latin typeface="Glacial Indifference"/>
                <a:ea typeface="Glacial Indifference"/>
                <a:cs typeface="Glacial Indifference"/>
                <a:sym typeface="Glacial Indifference"/>
              </a:rPr>
              <a:t>Establish leadership skills</a:t>
            </a:r>
            <a:r>
              <a:rPr lang="en-US" sz="2999" dirty="0">
                <a:solidFill>
                  <a:srgbClr val="000000"/>
                </a:solidFill>
                <a:latin typeface="Glacial Indifference"/>
                <a:ea typeface="Glacial Indifference"/>
                <a:cs typeface="Glacial Indifference"/>
                <a:sym typeface="Glacial Indifference"/>
              </a:rPr>
              <a:t>: Mentoring fosters and strengthens leadership and communication skills, which are extremely valuable in any professional role. A mentor hopefully gains insights into her strengths and weaknesses as a leader. </a:t>
            </a:r>
          </a:p>
          <a:p>
            <a:pPr marL="542924" lvl="1" indent="-271462" algn="l">
              <a:lnSpc>
                <a:spcPts val="3239"/>
              </a:lnSpc>
            </a:pPr>
            <a:endParaRPr lang="en-US" sz="2999" dirty="0">
              <a:solidFill>
                <a:srgbClr val="000000"/>
              </a:solidFill>
              <a:latin typeface="Glacial Indifference"/>
              <a:ea typeface="Glacial Indifference"/>
              <a:cs typeface="Glacial Indifference"/>
              <a:sym typeface="Glacial Indifference"/>
            </a:endParaRPr>
          </a:p>
          <a:p>
            <a:pPr marL="542924" lvl="1" indent="-271462" algn="l">
              <a:lnSpc>
                <a:spcPts val="3239"/>
              </a:lnSpc>
            </a:pPr>
            <a:endParaRPr lang="en-US" sz="29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1334" y="228067"/>
            <a:ext cx="15590520" cy="929259"/>
          </a:xfrm>
          <a:prstGeom prst="rect">
            <a:avLst/>
          </a:prstGeom>
        </p:spPr>
        <p:txBody>
          <a:bodyPr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BEING A MENTOR</a:t>
            </a:r>
          </a:p>
        </p:txBody>
      </p:sp>
      <p:sp>
        <p:nvSpPr>
          <p:cNvPr id="3" name="TextBox 3"/>
          <p:cNvSpPr txBox="1"/>
          <p:nvPr/>
        </p:nvSpPr>
        <p:spPr>
          <a:xfrm>
            <a:off x="1271334" y="1334620"/>
            <a:ext cx="16575369" cy="9860766"/>
          </a:xfrm>
          <a:prstGeom prst="rect">
            <a:avLst/>
          </a:prstGeom>
        </p:spPr>
        <p:txBody>
          <a:bodyPr lIns="0" tIns="0" rIns="0" bIns="0" rtlCol="0" anchor="t">
            <a:spAutoFit/>
          </a:bodyPr>
          <a:lstStyle/>
          <a:p>
            <a:pPr marL="593934" lvl="1" indent="-296967" algn="l">
              <a:lnSpc>
                <a:spcPts val="3544"/>
              </a:lnSpc>
              <a:buFont typeface="Arial"/>
              <a:buChar char="•"/>
            </a:pPr>
            <a:r>
              <a:rPr lang="en-US" sz="3281" u="sng" dirty="0">
                <a:solidFill>
                  <a:srgbClr val="000000"/>
                </a:solidFill>
                <a:latin typeface="Glacial Indifference"/>
                <a:ea typeface="Glacial Indifference"/>
                <a:cs typeface="Glacial Indifference"/>
                <a:sym typeface="Glacial Indifference"/>
              </a:rPr>
              <a:t>Receive recognition and enhance your resume</a:t>
            </a:r>
            <a:r>
              <a:rPr lang="en-US" sz="3281" dirty="0">
                <a:solidFill>
                  <a:srgbClr val="000000"/>
                </a:solidFill>
                <a:latin typeface="Glacial Indifference"/>
                <a:ea typeface="Glacial Indifference"/>
                <a:cs typeface="Glacial Indifference"/>
                <a:sym typeface="Glacial Indifference"/>
              </a:rPr>
              <a:t>: When a mentee achieves success, a mentor feels a deep sense of accomplishment. This feeling of fulfillment and pride is a significant benefit of mentoring. It not only demonstrates the mentor's ability to help others but also boosts their confidence. Colleagues and peers will become aware of the knowledge the mentor offers and may also look to collaborate or be mentored. </a:t>
            </a:r>
          </a:p>
          <a:p>
            <a:pPr marL="593934" lvl="1" indent="-296967" algn="l">
              <a:lnSpc>
                <a:spcPts val="3544"/>
              </a:lnSpc>
              <a:buFont typeface="Arial"/>
              <a:buChar char="•"/>
            </a:pPr>
            <a:r>
              <a:rPr lang="en-US" sz="3281" u="sng" dirty="0">
                <a:solidFill>
                  <a:srgbClr val="000000"/>
                </a:solidFill>
                <a:latin typeface="Glacial Indifference"/>
                <a:ea typeface="Glacial Indifference"/>
                <a:cs typeface="Glacial Indifference"/>
                <a:sym typeface="Glacial Indifference"/>
              </a:rPr>
              <a:t>Sense of fulfillment</a:t>
            </a:r>
            <a:r>
              <a:rPr lang="en-US" sz="3281" dirty="0">
                <a:solidFill>
                  <a:srgbClr val="000000"/>
                </a:solidFill>
                <a:latin typeface="Glacial Indifference"/>
                <a:ea typeface="Glacial Indifference"/>
                <a:cs typeface="Glacial Indifference"/>
                <a:sym typeface="Glacial Indifference"/>
              </a:rPr>
              <a:t>: Helping others succeed will stay with the mentor.  Effective mentoring and teaching also provide a sense of personal accomplishment. It is a way to pay it forward and have a positive impact on someone’s career and life.</a:t>
            </a:r>
          </a:p>
          <a:p>
            <a:pPr marL="593934" lvl="1" indent="-296967" algn="l">
              <a:lnSpc>
                <a:spcPts val="3544"/>
              </a:lnSpc>
              <a:buFont typeface="Arial"/>
              <a:buChar char="•"/>
            </a:pPr>
            <a:r>
              <a:rPr lang="en-US" sz="3281" u="sng" dirty="0">
                <a:solidFill>
                  <a:srgbClr val="000000"/>
                </a:solidFill>
                <a:latin typeface="Glacial Indifference"/>
                <a:ea typeface="Glacial Indifference"/>
                <a:cs typeface="Glacial Indifference"/>
                <a:sym typeface="Glacial Indifference"/>
              </a:rPr>
              <a:t>Offers self-reflection opportunities</a:t>
            </a:r>
            <a:r>
              <a:rPr lang="en-US" sz="3281" dirty="0">
                <a:solidFill>
                  <a:srgbClr val="000000"/>
                </a:solidFill>
                <a:latin typeface="Glacial Indifference"/>
                <a:ea typeface="Glacial Indifference"/>
                <a:cs typeface="Glacial Indifference"/>
                <a:sym typeface="Glacial Indifference"/>
              </a:rPr>
              <a:t>: Mentoring is not just about helping others, it's also about personal growth. Through reflecting on your own experiences, you can discover lessons that benefit you just as much as your mentee. Additionally, being reminded of why you sought out your profession and what you enjoy about the work that you do can make you feel more engaged at work.</a:t>
            </a:r>
          </a:p>
          <a:p>
            <a:pPr marL="593934" lvl="1" indent="-296967" algn="l">
              <a:lnSpc>
                <a:spcPts val="3544"/>
              </a:lnSpc>
              <a:buFont typeface="Arial"/>
              <a:buChar char="•"/>
            </a:pPr>
            <a:r>
              <a:rPr lang="en-US" sz="3281" u="sng" dirty="0">
                <a:solidFill>
                  <a:srgbClr val="000000"/>
                </a:solidFill>
                <a:latin typeface="Glacial Indifference"/>
                <a:ea typeface="Glacial Indifference"/>
                <a:cs typeface="Glacial Indifference"/>
                <a:sym typeface="Glacial Indifference"/>
              </a:rPr>
              <a:t>Positive business results, positive culture, and more effective collaboration:</a:t>
            </a:r>
            <a:r>
              <a:rPr lang="en-US" sz="3281" dirty="0">
                <a:solidFill>
                  <a:srgbClr val="000000"/>
                </a:solidFill>
                <a:latin typeface="Glacial Indifference"/>
                <a:ea typeface="Glacial Indifference"/>
                <a:cs typeface="Glacial Indifference"/>
                <a:sym typeface="Glacial Indifference"/>
              </a:rPr>
              <a:t> Mentoring is not just about individual growth, it's about the growth of the entire business. Mentors can use their knowledge and skills to mentor employees in a company and help the employees be more productive. This not only helps the company as a whole but also creates a positive business culture with effective collaborators. </a:t>
            </a:r>
          </a:p>
          <a:p>
            <a:pPr marL="593934" lvl="1" indent="-296967" algn="l">
              <a:lnSpc>
                <a:spcPts val="3544"/>
              </a:lnSpc>
            </a:pPr>
            <a:endParaRPr lang="en-US" sz="3281" dirty="0">
              <a:solidFill>
                <a:srgbClr val="000000"/>
              </a:solidFill>
              <a:latin typeface="Glacial Indifference"/>
              <a:ea typeface="Glacial Indifference"/>
              <a:cs typeface="Glacial Indifference"/>
              <a:sym typeface="Glacial Indifference"/>
            </a:endParaRPr>
          </a:p>
          <a:p>
            <a:pPr marL="593934" lvl="1" indent="-296967" algn="l">
              <a:lnSpc>
                <a:spcPts val="3544"/>
              </a:lnSpc>
            </a:pPr>
            <a:endParaRPr lang="en-US" sz="3281" dirty="0">
              <a:solidFill>
                <a:srgbClr val="000000"/>
              </a:solidFill>
              <a:latin typeface="Glacial Indifference"/>
              <a:ea typeface="Glacial Indifference"/>
              <a:cs typeface="Glacial Indifference"/>
              <a:sym typeface="Glacial Indifference"/>
            </a:endParaRPr>
          </a:p>
          <a:p>
            <a:pPr marL="593934" lvl="1" indent="-296967" algn="l">
              <a:lnSpc>
                <a:spcPts val="3544"/>
              </a:lnSpc>
            </a:pPr>
            <a:endParaRPr lang="en-US" sz="3281" dirty="0">
              <a:solidFill>
                <a:srgbClr val="000000"/>
              </a:solidFill>
              <a:latin typeface="Glacial Indifference"/>
              <a:ea typeface="Glacial Indifference"/>
              <a:cs typeface="Glacial Indifference"/>
              <a:sym typeface="Glacial Indifference"/>
            </a:endParaRPr>
          </a:p>
          <a:p>
            <a:pPr marL="593934" lvl="1" indent="-296967" algn="l">
              <a:lnSpc>
                <a:spcPts val="3544"/>
              </a:lnSpc>
            </a:pPr>
            <a:endParaRPr lang="en-US" sz="3281"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83373"/>
            <a:ext cx="15590520" cy="929259"/>
          </a:xfrm>
          <a:prstGeom prst="rect">
            <a:avLst/>
          </a:prstGeom>
        </p:spPr>
        <p:txBody>
          <a:bodyPr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HAVING A SPONSOR</a:t>
            </a:r>
          </a:p>
        </p:txBody>
      </p:sp>
      <p:sp>
        <p:nvSpPr>
          <p:cNvPr id="3" name="TextBox 3"/>
          <p:cNvSpPr txBox="1"/>
          <p:nvPr/>
        </p:nvSpPr>
        <p:spPr>
          <a:xfrm>
            <a:off x="1028700" y="1798684"/>
            <a:ext cx="16230600" cy="7303389"/>
          </a:xfrm>
          <a:prstGeom prst="rect">
            <a:avLst/>
          </a:prstGeom>
        </p:spPr>
        <p:txBody>
          <a:bodyPr lIns="0" tIns="0" rIns="0" bIns="0" rtlCol="0" anchor="t">
            <a:spAutoFit/>
          </a:bodyPr>
          <a:lstStyle/>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Career advancement by access to higher level opportunities</a:t>
            </a:r>
            <a:r>
              <a:rPr lang="en-US" sz="3599" dirty="0">
                <a:solidFill>
                  <a:srgbClr val="000000"/>
                </a:solidFill>
                <a:latin typeface="Glacial Indifference"/>
                <a:ea typeface="Glacial Indifference"/>
                <a:cs typeface="Glacial Indifference"/>
                <a:sym typeface="Glacial Indifference"/>
              </a:rPr>
              <a:t>: Sponsors can use their influence to advocate for sponsorees by opening doors to new roles and promotions, speaking engagements, greater visibility across different venues and more. Sponsors can provide opportunities for stretch projects that push you out of your comfort zones, networking, visibility, professional development, introductions, and pay raises. </a:t>
            </a:r>
          </a:p>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Fast track to leadership positions through exposure and promotion</a:t>
            </a:r>
            <a:r>
              <a:rPr lang="en-US" sz="3599" dirty="0">
                <a:solidFill>
                  <a:srgbClr val="000000"/>
                </a:solidFill>
                <a:latin typeface="Glacial Indifference"/>
                <a:ea typeface="Glacial Indifference"/>
                <a:cs typeface="Glacial Indifference"/>
                <a:sym typeface="Glacial Indifference"/>
              </a:rPr>
              <a:t>: A sponsor advocates for you. Sponsors vouch for your skills and knowledge, which opens up equitable opportunities for leadership positions and promotions. </a:t>
            </a:r>
          </a:p>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Access to Sponsors’ networks</a:t>
            </a:r>
            <a:r>
              <a:rPr lang="en-US" sz="3599" dirty="0">
                <a:solidFill>
                  <a:srgbClr val="000000"/>
                </a:solidFill>
                <a:latin typeface="Glacial Indifference"/>
                <a:ea typeface="Glacial Indifference"/>
                <a:cs typeface="Glacial Indifference"/>
                <a:sym typeface="Glacial Indifference"/>
              </a:rPr>
              <a:t>: Having a sponsor exposes you to their network of people and leaders they are acquainted with who can further your career. </a:t>
            </a:r>
          </a:p>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Access to projects that develop new skills</a:t>
            </a:r>
            <a:r>
              <a:rPr lang="en-US" sz="3599" dirty="0">
                <a:solidFill>
                  <a:srgbClr val="000000"/>
                </a:solidFill>
                <a:latin typeface="Glacial Indifference"/>
                <a:ea typeface="Glacial Indifference"/>
                <a:cs typeface="Glacial Indifference"/>
                <a:sym typeface="Glacial Indifference"/>
              </a:rPr>
              <a:t>: Sponsors can delegate projects that can develop skills in new ways and expose you to areas for career development that might not have otherwise been available</a:t>
            </a:r>
          </a:p>
          <a:p>
            <a:pPr marL="651506" lvl="1" indent="-325753" algn="l">
              <a:lnSpc>
                <a:spcPts val="3887"/>
              </a:lnSpc>
            </a:pPr>
            <a:endParaRPr lang="en-US" sz="35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310"/>
            <a:ext cx="15582900" cy="910506"/>
          </a:xfrm>
          <a:prstGeom prst="rect">
            <a:avLst/>
          </a:prstGeom>
        </p:spPr>
        <p:txBody>
          <a:bodyPr wrap="square"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HAVING A SPONSOR</a:t>
            </a:r>
          </a:p>
        </p:txBody>
      </p:sp>
      <p:sp>
        <p:nvSpPr>
          <p:cNvPr id="3" name="TextBox 3"/>
          <p:cNvSpPr txBox="1"/>
          <p:nvPr/>
        </p:nvSpPr>
        <p:spPr>
          <a:xfrm>
            <a:off x="1028700" y="1561006"/>
            <a:ext cx="16230600" cy="8587740"/>
          </a:xfrm>
          <a:prstGeom prst="rect">
            <a:avLst/>
          </a:prstGeom>
        </p:spPr>
        <p:txBody>
          <a:bodyPr lIns="0" tIns="0" rIns="0" bIns="0" rtlCol="0" anchor="t">
            <a:spAutoFit/>
          </a:bodyPr>
          <a:lstStyle/>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Accomplishments and contributions of sponsorees are visible among other leaders within the organization</a:t>
            </a:r>
            <a:r>
              <a:rPr lang="en-US" sz="3499" dirty="0">
                <a:solidFill>
                  <a:srgbClr val="000000"/>
                </a:solidFill>
                <a:latin typeface="Glacial Indifference"/>
                <a:ea typeface="Glacial Indifference"/>
                <a:cs typeface="Glacial Indifference"/>
                <a:sym typeface="Glacial Indifference"/>
              </a:rPr>
              <a:t>: Sponsors can advocate for the sponsoree with leaders both within the company and outside the company.  A sponsor can spotlight the sponsoree’s accomplishments and contributions, making them visible even amongst people whom the sponsoree does not know.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Higher salary</a:t>
            </a:r>
            <a:r>
              <a:rPr lang="en-US" sz="3499" dirty="0">
                <a:solidFill>
                  <a:srgbClr val="000000"/>
                </a:solidFill>
                <a:latin typeface="Glacial Indifference"/>
                <a:ea typeface="Glacial Indifference"/>
                <a:cs typeface="Glacial Indifference"/>
                <a:sym typeface="Glacial Indifference"/>
              </a:rPr>
              <a:t>: Sponsors play a crucial role in advocating for pay raises and promotions for their sponsoree. This support and recognition from the sponsor lead to the sponsoree being more satisfied and enthusiastic about staying in the company.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Better career guidance</a:t>
            </a:r>
            <a:r>
              <a:rPr lang="en-US" sz="3499" dirty="0">
                <a:solidFill>
                  <a:srgbClr val="000000"/>
                </a:solidFill>
                <a:latin typeface="Glacial Indifference"/>
                <a:ea typeface="Glacial Indifference"/>
                <a:cs typeface="Glacial Indifference"/>
                <a:sym typeface="Glacial Indifference"/>
              </a:rPr>
              <a:t>: Specifically tailored career guidance from the sponsor allows the sponsoree to make an impact in their work and more likely to stay in a company that invests in their career development.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Breaking through glass ceilings</a:t>
            </a:r>
            <a:r>
              <a:rPr lang="en-US" sz="3499" dirty="0">
                <a:solidFill>
                  <a:srgbClr val="000000"/>
                </a:solidFill>
                <a:latin typeface="Glacial Indifference"/>
                <a:ea typeface="Glacial Indifference"/>
                <a:cs typeface="Glacial Indifference"/>
                <a:sym typeface="Glacial Indifference"/>
              </a:rPr>
              <a:t>: By ensuring that employees are equipped to reach their goals, the sponsor assists the sponsoree in breaking through personal glass ceilings. By advocating for their sponsorees, sponsors uplift hardworking employees to better opportunities, moving their talent forward and helping employees reach their full potential.</a:t>
            </a: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01809"/>
            <a:ext cx="15582900" cy="910506"/>
          </a:xfrm>
          <a:prstGeom prst="rect">
            <a:avLst/>
          </a:prstGeom>
        </p:spPr>
        <p:txBody>
          <a:bodyPr wrap="square" lIns="0" tIns="0" rIns="0" bIns="0" rtlCol="0" anchor="t">
            <a:spAutoFit/>
          </a:bodyPr>
          <a:lstStyle/>
          <a:p>
            <a:pPr algn="ctr">
              <a:lnSpc>
                <a:spcPts val="7127"/>
              </a:lnSpc>
            </a:pPr>
            <a:r>
              <a:rPr lang="en-US" sz="6599" spc="1022" dirty="0">
                <a:solidFill>
                  <a:srgbClr val="000000"/>
                </a:solidFill>
                <a:latin typeface="Oswald"/>
                <a:ea typeface="Oswald"/>
                <a:cs typeface="Oswald"/>
                <a:sym typeface="Oswald"/>
              </a:rPr>
              <a:t>IMPORTANCE OF BEING A SPONSOR</a:t>
            </a:r>
          </a:p>
        </p:txBody>
      </p:sp>
      <p:sp>
        <p:nvSpPr>
          <p:cNvPr id="3" name="TextBox 3"/>
          <p:cNvSpPr txBox="1"/>
          <p:nvPr/>
        </p:nvSpPr>
        <p:spPr>
          <a:xfrm>
            <a:off x="1028700" y="1504051"/>
            <a:ext cx="16448171" cy="9660245"/>
          </a:xfrm>
          <a:prstGeom prst="rect">
            <a:avLst/>
          </a:prstGeom>
        </p:spPr>
        <p:txBody>
          <a:bodyPr lIns="0" tIns="0" rIns="0" bIns="0" rtlCol="0" anchor="t">
            <a:spAutoFit/>
          </a:bodyPr>
          <a:lstStyle/>
          <a:p>
            <a:pPr marL="588053" lvl="1" indent="-294026" algn="l">
              <a:lnSpc>
                <a:spcPts val="3509"/>
              </a:lnSpc>
              <a:buFont typeface="Arial"/>
              <a:buChar char="•"/>
            </a:pPr>
            <a:r>
              <a:rPr lang="en-US" sz="3249" u="sng" dirty="0">
                <a:solidFill>
                  <a:srgbClr val="000000"/>
                </a:solidFill>
                <a:latin typeface="Glacial Indifference"/>
                <a:ea typeface="Glacial Indifference"/>
                <a:cs typeface="Glacial Indifference"/>
                <a:sym typeface="Glacial Indifference"/>
              </a:rPr>
              <a:t>Expansion of sponsor’s reach and impact across the organization</a:t>
            </a:r>
            <a:r>
              <a:rPr lang="en-US" sz="3249" dirty="0">
                <a:solidFill>
                  <a:srgbClr val="000000"/>
                </a:solidFill>
                <a:latin typeface="Glacial Indifference"/>
                <a:ea typeface="Glacial Indifference"/>
                <a:cs typeface="Glacial Indifference"/>
                <a:sym typeface="Glacial Indifference"/>
              </a:rPr>
              <a:t>: A sponsor's investment in a sponsoree’s career is not just a one-way street. It's a strategic move that benefits both parties. The sponsor gains a trusted colleague who can help steer the organization toward the sponsor's vision. In return, the sponsoree's career growth enhances the sponsor’s brand, legacy, and image within the company. </a:t>
            </a:r>
          </a:p>
          <a:p>
            <a:pPr marL="588053" lvl="1" indent="-294026" algn="l">
              <a:lnSpc>
                <a:spcPts val="3509"/>
              </a:lnSpc>
              <a:buFont typeface="Arial"/>
              <a:buChar char="•"/>
            </a:pPr>
            <a:r>
              <a:rPr lang="en-US" sz="3249" dirty="0">
                <a:solidFill>
                  <a:srgbClr val="000000"/>
                </a:solidFill>
                <a:latin typeface="Glacial Indifference"/>
                <a:ea typeface="Glacial Indifference"/>
                <a:cs typeface="Glacial Indifference"/>
                <a:sym typeface="Glacial Indifference"/>
              </a:rPr>
              <a:t> Sponsorees as a reality check for sponsors: Sponsors in senior leadership may be isolated from their employees or unable to fully understand what is happening in their teams. Sponsorees, with their boots-on-the-ground perspective, can provide valuable insights into company operations and offer feedback on what is and isn’t working. Their role is crucial in ensuring the organization stays in touch with reality. </a:t>
            </a:r>
          </a:p>
          <a:p>
            <a:pPr marL="588053" lvl="1" indent="-294026" algn="l">
              <a:lnSpc>
                <a:spcPts val="3509"/>
              </a:lnSpc>
              <a:buFont typeface="Arial"/>
              <a:buChar char="•"/>
            </a:pPr>
            <a:r>
              <a:rPr lang="en-US" sz="3249" dirty="0">
                <a:solidFill>
                  <a:srgbClr val="000000"/>
                </a:solidFill>
                <a:latin typeface="Glacial Indifference"/>
                <a:ea typeface="Glacial Indifference"/>
                <a:cs typeface="Glacial Indifference"/>
                <a:sym typeface="Glacial Indifference"/>
              </a:rPr>
              <a:t>Sponsors may overcome knowledge gaps and learn of blind spots: Sponsorees, with their unique skills, can play a crucial role in bridging these gaps. For instance, sponsorees proficient in technology and social media can share their knowledge or complete projects in those areas for their sponsors. </a:t>
            </a:r>
          </a:p>
          <a:p>
            <a:pPr marL="588053" lvl="1" indent="-294026" algn="l">
              <a:lnSpc>
                <a:spcPts val="3509"/>
              </a:lnSpc>
              <a:buFont typeface="Arial"/>
              <a:buChar char="•"/>
            </a:pPr>
            <a:r>
              <a:rPr lang="en-US" sz="3249" dirty="0">
                <a:solidFill>
                  <a:srgbClr val="000000"/>
                </a:solidFill>
                <a:latin typeface="Glacial Indifference"/>
                <a:ea typeface="Glacial Indifference"/>
                <a:cs typeface="Glacial Indifference"/>
                <a:sym typeface="Glacial Indifference"/>
              </a:rPr>
              <a:t>Sponsorees as trusted delegates: Senior leadership may not always have the time they would like to handle all their projects. In such cases, they can rely on their sponsorees to take on these special projects. This not only frees up some room in their busy schedule but also demonstrates the trust and confidence the sponsor has in their sponsoree's abilities. </a:t>
            </a:r>
          </a:p>
          <a:p>
            <a:pPr marL="588053" lvl="1" indent="-294026" algn="l">
              <a:lnSpc>
                <a:spcPts val="3509"/>
              </a:lnSpc>
            </a:pPr>
            <a:endParaRPr lang="en-US" sz="3249" dirty="0">
              <a:solidFill>
                <a:srgbClr val="000000"/>
              </a:solidFill>
              <a:latin typeface="Glacial Indifference"/>
              <a:ea typeface="Glacial Indifference"/>
              <a:cs typeface="Glacial Indifference"/>
              <a:sym typeface="Glacial Indifference"/>
            </a:endParaRPr>
          </a:p>
          <a:p>
            <a:pPr marL="588053" lvl="1" indent="-294026" algn="l">
              <a:lnSpc>
                <a:spcPts val="3509"/>
              </a:lnSpc>
            </a:pPr>
            <a:endParaRPr lang="en-US" sz="3249" dirty="0">
              <a:solidFill>
                <a:srgbClr val="000000"/>
              </a:solidFill>
              <a:latin typeface="Glacial Indifference"/>
              <a:ea typeface="Glacial Indifference"/>
              <a:cs typeface="Glacial Indifference"/>
              <a:sym typeface="Glacial Indifference"/>
            </a:endParaRPr>
          </a:p>
          <a:p>
            <a:pPr marL="588053" lvl="1" indent="-294026" algn="l">
              <a:lnSpc>
                <a:spcPts val="3509"/>
              </a:lnSpc>
            </a:pPr>
            <a:endParaRPr lang="en-US" sz="324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92408"/>
            <a:ext cx="14491765" cy="929259"/>
          </a:xfrm>
          <a:prstGeom prst="rect">
            <a:avLst/>
          </a:prstGeom>
        </p:spPr>
        <p:txBody>
          <a:bodyPr lIns="0" tIns="0" rIns="0" bIns="0" rtlCol="0" anchor="t">
            <a:spAutoFit/>
          </a:bodyPr>
          <a:lstStyle/>
          <a:p>
            <a:pPr algn="l">
              <a:lnSpc>
                <a:spcPts val="7127"/>
              </a:lnSpc>
            </a:pPr>
            <a:r>
              <a:rPr lang="en-US" sz="6599" spc="1022" dirty="0">
                <a:solidFill>
                  <a:srgbClr val="000000"/>
                </a:solidFill>
                <a:latin typeface="Oswald"/>
                <a:ea typeface="Oswald"/>
                <a:cs typeface="Oswald"/>
                <a:sym typeface="Oswald"/>
              </a:rPr>
              <a:t>IMPORTANCE OF HAVING AN ALLY</a:t>
            </a:r>
          </a:p>
        </p:txBody>
      </p:sp>
      <p:sp>
        <p:nvSpPr>
          <p:cNvPr id="3" name="TextBox 3"/>
          <p:cNvSpPr txBox="1"/>
          <p:nvPr/>
        </p:nvSpPr>
        <p:spPr>
          <a:xfrm>
            <a:off x="1028700" y="1810661"/>
            <a:ext cx="16669911" cy="6817614"/>
          </a:xfrm>
          <a:prstGeom prst="rect">
            <a:avLst/>
          </a:prstGeom>
        </p:spPr>
        <p:txBody>
          <a:bodyPr lIns="0" tIns="0" rIns="0" bIns="0" rtlCol="0" anchor="t">
            <a:spAutoFit/>
          </a:bodyPr>
          <a:lstStyle/>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Fostering a culture of belonging</a:t>
            </a:r>
            <a:r>
              <a:rPr lang="en-US" sz="3599" dirty="0">
                <a:solidFill>
                  <a:srgbClr val="000000"/>
                </a:solidFill>
                <a:latin typeface="Glacial Indifference"/>
                <a:ea typeface="Glacial Indifference"/>
                <a:cs typeface="Glacial Indifference"/>
                <a:sym typeface="Glacial Indifference"/>
              </a:rPr>
              <a:t>: In corporate cultures where individuals may feel marginalized, allies play a significant role in identifying methods and people to assist in achieving a feeling of inclusion and a sense of community. Their presence not only fosters a culture where everyone has a place, regardless of their background or identity, but also creates a strong sense of community, allowing individuals to feel recognized, valued, and empowered. </a:t>
            </a:r>
          </a:p>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 Creating a safe space for underrepresented individuals</a:t>
            </a:r>
            <a:r>
              <a:rPr lang="en-US" sz="3599" dirty="0">
                <a:solidFill>
                  <a:srgbClr val="000000"/>
                </a:solidFill>
                <a:latin typeface="Glacial Indifference"/>
                <a:ea typeface="Glacial Indifference"/>
                <a:cs typeface="Glacial Indifference"/>
                <a:sym typeface="Glacial Indifference"/>
              </a:rPr>
              <a:t>: Allies play a crucial role in fostering a safe environment where underrepresented people feel empowered to express their needs and frustrations. By advocating for the interests and amplifying the voices of underrepresented groups, allies contribute to a more inclusive workplace for all employees. </a:t>
            </a:r>
          </a:p>
          <a:p>
            <a:pPr marL="651506" lvl="1" indent="-325753" algn="l">
              <a:lnSpc>
                <a:spcPts val="3887"/>
              </a:lnSpc>
              <a:buFont typeface="Arial"/>
              <a:buChar char="•"/>
            </a:pPr>
            <a:r>
              <a:rPr lang="en-US" sz="3599" u="sng" dirty="0">
                <a:solidFill>
                  <a:srgbClr val="000000"/>
                </a:solidFill>
                <a:latin typeface="Glacial Indifference"/>
                <a:ea typeface="Glacial Indifference"/>
                <a:cs typeface="Glacial Indifference"/>
                <a:sym typeface="Glacial Indifference"/>
              </a:rPr>
              <a:t>Allies can teach ways to communicate in the culture</a:t>
            </a:r>
            <a:r>
              <a:rPr lang="en-US" sz="3599" dirty="0">
                <a:solidFill>
                  <a:srgbClr val="000000"/>
                </a:solidFill>
                <a:latin typeface="Glacial Indifference"/>
                <a:ea typeface="Glacial Indifference"/>
                <a:cs typeface="Glacial Indifference"/>
                <a:sym typeface="Glacial Indifference"/>
              </a:rPr>
              <a:t>:  Learning methods of effective communication can assist an individual in achieving cultural inclusion and a sense of community.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07474" y="504407"/>
            <a:ext cx="19655913" cy="740331"/>
          </a:xfrm>
          <a:prstGeom prst="rect">
            <a:avLst/>
          </a:prstGeom>
        </p:spPr>
        <p:txBody>
          <a:bodyPr lIns="0" tIns="0" rIns="0" bIns="0" rtlCol="0" anchor="t">
            <a:spAutoFit/>
          </a:bodyPr>
          <a:lstStyle/>
          <a:p>
            <a:pPr algn="l">
              <a:lnSpc>
                <a:spcPts val="6155"/>
              </a:lnSpc>
            </a:pPr>
            <a:r>
              <a:rPr lang="en-US" sz="4800" spc="883" dirty="0">
                <a:solidFill>
                  <a:srgbClr val="000000"/>
                </a:solidFill>
                <a:latin typeface="Oswald"/>
                <a:ea typeface="Oswald"/>
                <a:cs typeface="Oswald"/>
                <a:sym typeface="Oswald"/>
              </a:rPr>
              <a:t>IMPORTANCE OF BEING AN ALLY IN THE WORKPLACE </a:t>
            </a:r>
          </a:p>
        </p:txBody>
      </p:sp>
      <p:sp>
        <p:nvSpPr>
          <p:cNvPr id="3" name="TextBox 3"/>
          <p:cNvSpPr txBox="1"/>
          <p:nvPr/>
        </p:nvSpPr>
        <p:spPr>
          <a:xfrm>
            <a:off x="564259" y="1859845"/>
            <a:ext cx="17449137" cy="9746258"/>
          </a:xfrm>
          <a:prstGeom prst="rect">
            <a:avLst/>
          </a:prstGeom>
        </p:spPr>
        <p:txBody>
          <a:bodyPr lIns="0" tIns="0" rIns="0" bIns="0" rtlCol="0" anchor="t">
            <a:spAutoFit/>
          </a:bodyPr>
          <a:lstStyle/>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Inclusive environment with more creativity, innovation, and collaboration</a:t>
            </a:r>
            <a:r>
              <a:rPr lang="en-US" sz="3499" dirty="0">
                <a:solidFill>
                  <a:srgbClr val="000000"/>
                </a:solidFill>
                <a:latin typeface="Glacial Indifference"/>
                <a:ea typeface="Glacial Indifference"/>
                <a:cs typeface="Glacial Indifference"/>
                <a:sym typeface="Glacial Indifference"/>
              </a:rPr>
              <a:t>: When individuals from different backgrounds are included, they bring unique ideas and perspectives to the table; in this environment, innovation thrives as there is more creativity and collaboration.  Such creativity has been shown to be beneficial to company longevity and income generation.</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Personal Growth</a:t>
            </a:r>
            <a:r>
              <a:rPr lang="en-US" sz="3499" dirty="0">
                <a:solidFill>
                  <a:srgbClr val="000000"/>
                </a:solidFill>
                <a:latin typeface="Glacial Indifference"/>
                <a:ea typeface="Glacial Indifference"/>
                <a:cs typeface="Glacial Indifference"/>
                <a:sym typeface="Glacial Indifference"/>
              </a:rPr>
              <a:t>: Engaging in allyship expands your worldview, deepens your understanding of different experiences, challenges your assumptions and biases, and facilitates a broader perspective on social issues.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Meaningful Connections with marginalized colleagues</a:t>
            </a:r>
            <a:r>
              <a:rPr lang="en-US" sz="3499" dirty="0">
                <a:solidFill>
                  <a:srgbClr val="000000"/>
                </a:solidFill>
                <a:latin typeface="Glacial Indifference"/>
                <a:ea typeface="Glacial Indifference"/>
                <a:cs typeface="Glacial Indifference"/>
                <a:sym typeface="Glacial Indifference"/>
              </a:rPr>
              <a:t>: Trust and meaningful connections are built by supporting marginalized colleagues. These connections can become deeper which creates a sense of belonging, camaraderie, and support in the workplace.</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Professional Development</a:t>
            </a:r>
            <a:r>
              <a:rPr lang="en-US" sz="3499" dirty="0">
                <a:solidFill>
                  <a:srgbClr val="000000"/>
                </a:solidFill>
                <a:latin typeface="Glacial Indifference"/>
                <a:ea typeface="Glacial Indifference"/>
                <a:cs typeface="Glacial Indifference"/>
                <a:sym typeface="Glacial Indifference"/>
              </a:rPr>
              <a:t>: Being an ally allows the enhancement of leadership skills, communication abilities, and emotional intelligence. By advocating for others, allies develop a stronger sense of fairness, integrity, and collaboration—qualities that propel professional growth.</a:t>
            </a: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WHO IS A MENTEE*?</a:t>
            </a:r>
          </a:p>
        </p:txBody>
      </p:sp>
      <p:sp>
        <p:nvSpPr>
          <p:cNvPr id="4" name="TextBox 3">
            <a:extLst>
              <a:ext uri="{FF2B5EF4-FFF2-40B4-BE49-F238E27FC236}">
                <a16:creationId xmlns:a16="http://schemas.microsoft.com/office/drawing/2014/main" id="{70A1ED5B-7FB0-5C96-F207-C52997C99ADC}"/>
              </a:ext>
            </a:extLst>
          </p:cNvPr>
          <p:cNvSpPr txBox="1"/>
          <p:nvPr/>
        </p:nvSpPr>
        <p:spPr>
          <a:xfrm>
            <a:off x="1348740" y="2324100"/>
            <a:ext cx="15590520" cy="5345951"/>
          </a:xfrm>
          <a:prstGeom prst="rect">
            <a:avLst/>
          </a:prstGeom>
        </p:spPr>
        <p:txBody>
          <a:bodyPr lIns="0" tIns="0" rIns="0" bIns="0" rtlCol="0" anchor="t">
            <a:spAutoFit/>
          </a:bodyPr>
          <a:lstStyle/>
          <a:p>
            <a:pPr algn="l">
              <a:lnSpc>
                <a:spcPts val="3356"/>
              </a:lnSpc>
            </a:pPr>
            <a:endParaRPr dirty="0"/>
          </a:p>
          <a:p>
            <a:pPr algn="l"/>
            <a:r>
              <a:rPr lang="en-US" sz="3884" b="1" dirty="0">
                <a:solidFill>
                  <a:srgbClr val="000000"/>
                </a:solidFill>
                <a:latin typeface="Glacial Indifference"/>
                <a:ea typeface="Glacial Indifference"/>
                <a:cs typeface="Glacial Indifference"/>
                <a:sym typeface="Glacial Indifference"/>
              </a:rPr>
              <a:t>Definition: </a:t>
            </a:r>
            <a:r>
              <a:rPr lang="en-US" sz="3884" dirty="0">
                <a:solidFill>
                  <a:srgbClr val="000000"/>
                </a:solidFill>
                <a:latin typeface="Glacial Indifference"/>
                <a:ea typeface="Glacial Indifference"/>
                <a:cs typeface="Glacial Indifference"/>
                <a:sym typeface="Glacial Indifference"/>
              </a:rPr>
              <a:t>A mentee is an individual who seeks guidance, advice, and support from a mentor to develop personally or professionally. The mentee is typically in the early stages of their career, skill development, or a specific project and is eager to learn from the mentor's experience, insights, and knowledge.</a:t>
            </a:r>
          </a:p>
          <a:p>
            <a:pPr algn="l"/>
            <a:endParaRPr lang="en-US" sz="3884" dirty="0">
              <a:solidFill>
                <a:srgbClr val="000000"/>
              </a:solidFill>
              <a:latin typeface="Glacial Indifference"/>
              <a:ea typeface="Glacial Indifference"/>
              <a:cs typeface="Glacial Indifference"/>
              <a:sym typeface="Glacial Indifference"/>
            </a:endParaRPr>
          </a:p>
          <a:p>
            <a:pPr>
              <a:lnSpc>
                <a:spcPts val="3776"/>
              </a:lnSpc>
            </a:pPr>
            <a:r>
              <a:rPr lang="en-US" sz="2250" dirty="0">
                <a:solidFill>
                  <a:srgbClr val="000000"/>
                </a:solidFill>
                <a:latin typeface="Glacial Indifference"/>
                <a:sym typeface="Glacial Indifference"/>
              </a:rPr>
              <a:t>*OpenAI. (2024). ChatGPT(Nov 29) [largelanguage model]</a:t>
            </a: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a:p>
            <a:pPr algn="l">
              <a:lnSpc>
                <a:spcPts val="3356"/>
              </a:lnSpc>
            </a:pPr>
            <a:endParaRPr lang="en-US" sz="3884"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7908" y="311277"/>
            <a:ext cx="17058795" cy="1491996"/>
          </a:xfrm>
          <a:prstGeom prst="rect">
            <a:avLst/>
          </a:prstGeom>
        </p:spPr>
        <p:txBody>
          <a:bodyPr lIns="0" tIns="0" rIns="0" bIns="0" rtlCol="0" anchor="t">
            <a:spAutoFit/>
          </a:bodyPr>
          <a:lstStyle/>
          <a:p>
            <a:pPr algn="l">
              <a:lnSpc>
                <a:spcPts val="5832"/>
              </a:lnSpc>
            </a:pPr>
            <a:r>
              <a:rPr lang="en-US" sz="5400" spc="836" dirty="0">
                <a:solidFill>
                  <a:srgbClr val="000000"/>
                </a:solidFill>
                <a:latin typeface="Oswald"/>
                <a:ea typeface="Oswald"/>
                <a:cs typeface="Oswald"/>
                <a:sym typeface="Oswald"/>
              </a:rPr>
              <a:t>IMPORTANCE OF HAVING ALL THREE RELATIONSHIPS IN THE WORKPLACE </a:t>
            </a:r>
          </a:p>
        </p:txBody>
      </p:sp>
      <p:sp>
        <p:nvSpPr>
          <p:cNvPr id="3" name="TextBox 3"/>
          <p:cNvSpPr txBox="1"/>
          <p:nvPr/>
        </p:nvSpPr>
        <p:spPr>
          <a:xfrm>
            <a:off x="787908" y="2258456"/>
            <a:ext cx="17058795" cy="6822380"/>
          </a:xfrm>
          <a:prstGeom prst="rect">
            <a:avLst/>
          </a:prstGeom>
        </p:spPr>
        <p:txBody>
          <a:bodyPr lIns="0" tIns="0" rIns="0" bIns="0" rtlCol="0" anchor="t">
            <a:spAutoFit/>
          </a:bodyPr>
          <a:lstStyle/>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Talent and leadership</a:t>
            </a:r>
            <a:r>
              <a:rPr lang="en-US" sz="3499" dirty="0">
                <a:solidFill>
                  <a:srgbClr val="000000"/>
                </a:solidFill>
                <a:latin typeface="Glacial Indifference"/>
                <a:ea typeface="Glacial Indifference"/>
                <a:cs typeface="Glacial Indifference"/>
                <a:sym typeface="Glacial Indifference"/>
              </a:rPr>
              <a:t>: By implementing all three initiatives, your workplace can foster a more inclusive environment, particularly within leadership and decision-making groups. This variety of experiences and opinions can lead to accelerated growth and innovation, offering a promising future for your company.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Strong and inclusive culture</a:t>
            </a:r>
            <a:r>
              <a:rPr lang="en-US" sz="3499" dirty="0">
                <a:solidFill>
                  <a:srgbClr val="000000"/>
                </a:solidFill>
                <a:latin typeface="Glacial Indifference"/>
                <a:ea typeface="Glacial Indifference"/>
                <a:cs typeface="Glacial Indifference"/>
                <a:sym typeface="Glacial Indifference"/>
              </a:rPr>
              <a:t>: When these relationships are encouraged, the workplace becomes more inclusive, fostering a deep sense of belonging for all. This inclusivity makes every individual feel valued and integral to the company's success.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Increased employee engagement</a:t>
            </a:r>
            <a:r>
              <a:rPr lang="en-US" sz="3499" dirty="0">
                <a:solidFill>
                  <a:srgbClr val="000000"/>
                </a:solidFill>
                <a:latin typeface="Glacial Indifference"/>
                <a:ea typeface="Glacial Indifference"/>
                <a:cs typeface="Glacial Indifference"/>
                <a:sym typeface="Glacial Indifference"/>
              </a:rPr>
              <a:t>: By fostering a culture of engagement and belonging, companies can expect their employees to be more engaged and deeply committed to the company's long-term and enduring success.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Increased corporate productivity</a:t>
            </a:r>
            <a:r>
              <a:rPr lang="en-US" sz="3499" dirty="0">
                <a:solidFill>
                  <a:srgbClr val="000000"/>
                </a:solidFill>
                <a:latin typeface="Glacial Indifference"/>
                <a:ea typeface="Glacial Indifference"/>
                <a:cs typeface="Glacial Indifference"/>
                <a:sym typeface="Glacial Indifference"/>
              </a:rPr>
              <a:t>: Employees are more motivated and productive when they feel the company supports them and invests in their personal development and growth.</a:t>
            </a: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0201" y="311277"/>
            <a:ext cx="17058795" cy="1491996"/>
          </a:xfrm>
          <a:prstGeom prst="rect">
            <a:avLst/>
          </a:prstGeom>
        </p:spPr>
        <p:txBody>
          <a:bodyPr lIns="0" tIns="0" rIns="0" bIns="0" rtlCol="0" anchor="t">
            <a:spAutoFit/>
          </a:bodyPr>
          <a:lstStyle/>
          <a:p>
            <a:pPr algn="l">
              <a:lnSpc>
                <a:spcPts val="5832"/>
              </a:lnSpc>
            </a:pPr>
            <a:r>
              <a:rPr lang="en-US" sz="5400" spc="836" dirty="0">
                <a:solidFill>
                  <a:srgbClr val="000000"/>
                </a:solidFill>
                <a:latin typeface="Oswald"/>
                <a:ea typeface="Oswald"/>
                <a:cs typeface="Oswald"/>
                <a:sym typeface="Oswald"/>
              </a:rPr>
              <a:t>IMPORTANCE OF HAVING ALL THREE RELATIONSHIPS IN THE WORKPLACE </a:t>
            </a:r>
          </a:p>
        </p:txBody>
      </p:sp>
      <p:sp>
        <p:nvSpPr>
          <p:cNvPr id="3" name="TextBox 3"/>
          <p:cNvSpPr txBox="1"/>
          <p:nvPr/>
        </p:nvSpPr>
        <p:spPr>
          <a:xfrm>
            <a:off x="740201" y="2371281"/>
            <a:ext cx="17058795" cy="6822380"/>
          </a:xfrm>
          <a:prstGeom prst="rect">
            <a:avLst/>
          </a:prstGeom>
        </p:spPr>
        <p:txBody>
          <a:bodyPr lIns="0" tIns="0" rIns="0" bIns="0" rtlCol="0" anchor="t">
            <a:spAutoFit/>
          </a:bodyPr>
          <a:lstStyle/>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Employees likely to evolve and succeed professionally</a:t>
            </a:r>
            <a:r>
              <a:rPr lang="en-US" sz="3499" dirty="0">
                <a:solidFill>
                  <a:srgbClr val="000000"/>
                </a:solidFill>
                <a:latin typeface="Glacial Indifference"/>
                <a:ea typeface="Glacial Indifference"/>
                <a:cs typeface="Glacial Indifference"/>
                <a:sym typeface="Glacial Indifference"/>
              </a:rPr>
              <a:t>: Investing in the career development of all employees pushes them to strive for their highest potential. When employees feel their accomplishments are acknowledged and rewarded for their efforts, they are more motivated to perform better, ultimately contributing to the achievement of company goals.</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Improved recruitment and retention</a:t>
            </a:r>
            <a:r>
              <a:rPr lang="en-US" sz="3499" dirty="0">
                <a:solidFill>
                  <a:srgbClr val="000000"/>
                </a:solidFill>
                <a:latin typeface="Glacial Indifference"/>
                <a:ea typeface="Glacial Indifference"/>
                <a:cs typeface="Glacial Indifference"/>
                <a:sym typeface="Glacial Indifference"/>
              </a:rPr>
              <a:t>: Employees want to invest their time and energy into a company that also invests time into them. A more positive work environment, where everyone's unique perspectives are valued, not only increases retention but also boosts employee morale and attracts new employees. </a:t>
            </a:r>
          </a:p>
          <a:p>
            <a:pPr marL="633409" lvl="1" indent="-316704" algn="l">
              <a:lnSpc>
                <a:spcPts val="3779"/>
              </a:lnSpc>
              <a:buFont typeface="Arial"/>
              <a:buChar char="•"/>
            </a:pPr>
            <a:r>
              <a:rPr lang="en-US" sz="3499" u="sng" dirty="0">
                <a:solidFill>
                  <a:srgbClr val="000000"/>
                </a:solidFill>
                <a:latin typeface="Glacial Indifference"/>
                <a:ea typeface="Glacial Indifference"/>
                <a:cs typeface="Glacial Indifference"/>
                <a:sym typeface="Glacial Indifference"/>
              </a:rPr>
              <a:t>Optimizing decision-making</a:t>
            </a:r>
            <a:r>
              <a:rPr lang="en-US" sz="3499" dirty="0">
                <a:solidFill>
                  <a:srgbClr val="000000"/>
                </a:solidFill>
                <a:latin typeface="Glacial Indifference"/>
                <a:ea typeface="Glacial Indifference"/>
                <a:cs typeface="Glacial Indifference"/>
                <a:sym typeface="Glacial Indifference"/>
              </a:rPr>
              <a:t>: By giving employees different perspectives through inclusion, they are more informed when making decisions. This not only leads to more thoughtful and inclusive decisions but also contributes to the company's strategic decision-making process, aligning with its long-term goals.</a:t>
            </a:r>
          </a:p>
          <a:p>
            <a:pPr marL="633409" lvl="1" indent="-316704" algn="l">
              <a:lnSpc>
                <a:spcPts val="3779"/>
              </a:lnSpc>
            </a:pPr>
            <a:endParaRPr lang="en-US" sz="3499" dirty="0">
              <a:solidFill>
                <a:srgbClr val="000000"/>
              </a:solidFill>
              <a:latin typeface="Glacial Indifference"/>
              <a:ea typeface="Glacial Indifference"/>
              <a:cs typeface="Glacial Indifference"/>
              <a:sym typeface="Glacial Indifference"/>
            </a:endParaRPr>
          </a:p>
        </p:txBody>
      </p:sp>
      <p:sp>
        <p:nvSpPr>
          <p:cNvPr id="4" name="TextBox 3">
            <a:extLst>
              <a:ext uri="{FF2B5EF4-FFF2-40B4-BE49-F238E27FC236}">
                <a16:creationId xmlns:a16="http://schemas.microsoft.com/office/drawing/2014/main" id="{1A14FE3E-87F8-8AE6-75BB-4150A3A3C4EF}"/>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51833"/>
            <a:ext cx="15590520" cy="1250316"/>
          </a:xfrm>
          <a:prstGeom prst="rect">
            <a:avLst/>
          </a:prstGeom>
        </p:spPr>
        <p:txBody>
          <a:bodyPr lIns="0" tIns="0" rIns="0" bIns="0" rtlCol="0" anchor="t">
            <a:spAutoFit/>
          </a:bodyPr>
          <a:lstStyle/>
          <a:p>
            <a:pPr algn="l">
              <a:lnSpc>
                <a:spcPts val="4905"/>
              </a:lnSpc>
            </a:pPr>
            <a:r>
              <a:rPr lang="en-US" sz="4541" dirty="0">
                <a:solidFill>
                  <a:srgbClr val="000000"/>
                </a:solidFill>
                <a:latin typeface="Oswald"/>
                <a:ea typeface="Oswald"/>
                <a:cs typeface="Oswald"/>
                <a:sym typeface="Oswald"/>
              </a:rPr>
              <a:t>IMPORTANCE OF HAVING ALL THREE RELATIONSHIPS IN OUR PROFESSIONAL LIVES ON BOTH SIDES - REFERENCES</a:t>
            </a:r>
          </a:p>
        </p:txBody>
      </p:sp>
      <p:sp>
        <p:nvSpPr>
          <p:cNvPr id="3" name="TextBox 3"/>
          <p:cNvSpPr txBox="1"/>
          <p:nvPr/>
        </p:nvSpPr>
        <p:spPr>
          <a:xfrm>
            <a:off x="1028700" y="1958133"/>
            <a:ext cx="15590520" cy="7038975"/>
          </a:xfrm>
          <a:prstGeom prst="rect">
            <a:avLst/>
          </a:prstGeom>
        </p:spPr>
        <p:txBody>
          <a:bodyPr lIns="0" tIns="0" rIns="0" bIns="0" rtlCol="0" anchor="t">
            <a:spAutoFit/>
          </a:bodyPr>
          <a:lstStyle/>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2" tooltip="https://www.forbes.com/councils/forbesbusinesscouncil/2023/07/05/the-importance-of-mentorship/"/>
              </a:rPr>
              <a:t>"The Importance of Mentorship" by Natasha Koifman,</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3" tooltip="https://www.indeed.com/career-advice/career-development/why-is-a-mentor-important"/>
              </a:rPr>
              <a:t>"24 Reasons Why Mentorship Is Important for Mentee and Mentor" by Jamie Birt.</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4" tooltip="https://money.usnews.com/careers/articles/how-mentorship-can-benefit-both-the-mentor-and-the-mentee"/>
              </a:rPr>
              <a:t>"How Mentorship Can Benefit Both the Mentor and the Mentee" by Jamela Adam.</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5" tooltip="https://cpduk.co.uk/news/10-benefits-of-being-a-mentor"/>
              </a:rPr>
              <a:t>"10 Benefits of Being a Mentor" by Business in Heels International. </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6" tooltip="https://www.forbes.com/sites/bonniemarcus/2015/04/06/why-having-a-sponsor-is-important-for-women-and-how-to-get-one"/>
              </a:rPr>
              <a:t>"Why Having A Sponsor Is Important For Women And How To Get One" by Bonnie Marcus.</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7" tooltip="https://www.tenthousandcoffees.com/blog/sponsorship-vs-mentorship#:~:text=Having%20a%20sponsor%20is%20like,skills%20and%20prove%20their%20competencies"/>
              </a:rPr>
              <a:t>"Sponsorship vs. Mentorship: Similarities, Differences, and Impact" by Ten Thousand Coffees Team.</a:t>
            </a:r>
            <a:r>
              <a:rPr lang="en-US" sz="2599" dirty="0">
                <a:solidFill>
                  <a:srgbClr val="000000"/>
                </a:solidFill>
                <a:latin typeface="Glacial Indifference"/>
                <a:ea typeface="Glacial Indifference"/>
                <a:cs typeface="Glacial Indifference"/>
                <a:sym typeface="Glacial Indifference"/>
              </a:rPr>
              <a:t>.</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8" tooltip="https://www.themuse.com/advice/sponsor-vs-mentor"/>
              </a:rPr>
              <a:t>"Why You Need Sponsors (Not Just Mentors)—and How to Find Them" by Meira Gebel.</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9" tooltip="https://www.gallup.com/workplace/473999/mentors-sponsors-difference.aspx#:~:text=Mentorship%20and%20sponsorship%20are%20particularly,of%20their%20role%20or%20tenure"/>
              </a:rPr>
              <a:t>"Mentors and Sponsors Make the Difference" by Kate Den Houter and Ellyn Maese.</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10" tooltip="https://seramount.com/articles/why-women-need-effective-sponsorship-to-advance-their-careers/#:~:text=For%20women%2C%20particularly%20women%20of,end%20up%20with%20higher%20pay"/>
              </a:rPr>
              <a:t>"Why Women Need Effective Sponsorship to Advance Their Careers" by Rumbi Petrozzello.</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11" tooltip="https://www.inclusivv.co/blog/the-power-of-allyship-in-the-workplace-building-inclusive-and-supportive-work-cultures#:~:text=The%20benefits%20of%20allyship%20for,that%20propel%20your%20professional%20growth"/>
              </a:rPr>
              <a:t>"The Power of Allyship in the Workplace: Building Inclusive and Supportive Work Cultures" by Emilly Bissel.</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11" tooltip="https://www.inclusivv.co/blog/the-power-of-allyship-in-the-workplace-building-inclusive-and-supportive-work-cultures#:~:text=The%20benefits%20of%20allyship%20for,that%20propel%20your%20professional%20growth"/>
              </a:rPr>
              <a:t>"Why is Allyship Important?" by Ashley Wells and Bali White. </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12" tooltip="https://www.thepeoplespace.com/ideas/articles/how-mentorship-sponsorship-and-allyship-support-career-progression-black-employees"/>
              </a:rPr>
              <a:t>"How mentorship, sponsorship and allyship support the career progression of Black employees" by Yetunde Hofmann.</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13" tooltip="https://www.ellevatenetwork.com/articles/11914-deib-allyship-sponsorship-and-mentorship"/>
              </a:rPr>
              <a:t>"DEIB: Allyship, Sponsorship, and Mentorship" by Pam Jackson, Ph.D.</a:t>
            </a:r>
          </a:p>
          <a:p>
            <a:pPr marL="470531" lvl="1" indent="-235266" algn="l">
              <a:lnSpc>
                <a:spcPts val="3119"/>
              </a:lnSpc>
              <a:buAutoNum type="arabicPeriod"/>
            </a:pPr>
            <a:r>
              <a:rPr lang="en-US" sz="2599" u="sng" dirty="0">
                <a:solidFill>
                  <a:srgbClr val="000000"/>
                </a:solidFill>
                <a:latin typeface="Glacial Indifference"/>
                <a:ea typeface="Glacial Indifference"/>
                <a:cs typeface="Glacial Indifference"/>
                <a:sym typeface="Glacial Indifference"/>
                <a:hlinkClick r:id="rId14" tooltip="https://pubmed.ncbi.nlm.nih.gov/37712466/"/>
              </a:rPr>
              <a:t>"Assuring the groundwork for success: Mentorship, sponsorship, and allyship for practicing anesthesiologists" by Mofya S. Diallo, Crystal C. Wright, Alice A Tolbert Coombs, and Thomas R Vetter. </a:t>
            </a:r>
          </a:p>
          <a:p>
            <a:pPr marL="470531" lvl="1" indent="-235266" algn="l">
              <a:lnSpc>
                <a:spcPts val="3119"/>
              </a:lnSpc>
            </a:pPr>
            <a:endParaRPr lang="en-US" sz="2599" u="sng" dirty="0">
              <a:solidFill>
                <a:srgbClr val="000000"/>
              </a:solidFill>
              <a:latin typeface="Glacial Indifference"/>
              <a:ea typeface="Glacial Indifference"/>
              <a:cs typeface="Glacial Indifference"/>
              <a:sym typeface="Glacial Indifference"/>
              <a:hlinkClick r:id="rId14" tooltip="https://pubmed.ncbi.nlm.nih.gov/37712466/"/>
            </a:endParaRPr>
          </a:p>
          <a:p>
            <a:pPr marL="470531" lvl="1" indent="-235266" algn="l">
              <a:lnSpc>
                <a:spcPts val="3119"/>
              </a:lnSpc>
            </a:pPr>
            <a:endParaRPr lang="en-US" sz="2599" u="sng" dirty="0">
              <a:solidFill>
                <a:srgbClr val="000000"/>
              </a:solidFill>
              <a:latin typeface="Glacial Indifference"/>
              <a:ea typeface="Glacial Indifference"/>
              <a:cs typeface="Glacial Indifference"/>
              <a:sym typeface="Glacial Indifference"/>
              <a:hlinkClick r:id="rId14" tooltip="https://pubmed.ncbi.nlm.nih.gov/37712466/"/>
            </a:endParaRPr>
          </a:p>
        </p:txBody>
      </p:sp>
      <p:sp>
        <p:nvSpPr>
          <p:cNvPr id="4" name="TextBox 3">
            <a:extLst>
              <a:ext uri="{FF2B5EF4-FFF2-40B4-BE49-F238E27FC236}">
                <a16:creationId xmlns:a16="http://schemas.microsoft.com/office/drawing/2014/main" id="{E58328F2-8F72-0CD8-9E8B-CD5C5FC81352}"/>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15" action="ppaction://hlinksldjump"/>
              </a:rPr>
              <a:t>Table of Contents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77440" y="3958115"/>
            <a:ext cx="13533120" cy="1261110"/>
          </a:xfrm>
          <a:prstGeom prst="rect">
            <a:avLst/>
          </a:prstGeom>
        </p:spPr>
        <p:txBody>
          <a:bodyPr lIns="0" tIns="0" rIns="0" bIns="0" rtlCol="0" anchor="t">
            <a:spAutoFit/>
          </a:bodyPr>
          <a:lstStyle/>
          <a:p>
            <a:pPr algn="ctr">
              <a:lnSpc>
                <a:spcPts val="9720"/>
              </a:lnSpc>
            </a:pPr>
            <a:r>
              <a:rPr lang="en-US" sz="9000" dirty="0">
                <a:solidFill>
                  <a:srgbClr val="000000"/>
                </a:solidFill>
                <a:latin typeface="Oswald"/>
                <a:ea typeface="Oswald"/>
                <a:cs typeface="Oswald"/>
                <a:sym typeface="Oswald"/>
              </a:rPr>
              <a:t>METRICS</a:t>
            </a:r>
          </a:p>
        </p:txBody>
      </p:sp>
      <p:sp>
        <p:nvSpPr>
          <p:cNvPr id="3" name="TextBox 3"/>
          <p:cNvSpPr txBox="1"/>
          <p:nvPr/>
        </p:nvSpPr>
        <p:spPr>
          <a:xfrm>
            <a:off x="2377440" y="5496402"/>
            <a:ext cx="13533120" cy="978789"/>
          </a:xfrm>
          <a:prstGeom prst="rect">
            <a:avLst/>
          </a:prstGeom>
        </p:spPr>
        <p:txBody>
          <a:bodyPr lIns="0" tIns="0" rIns="0" bIns="0" rtlCol="0" anchor="t">
            <a:spAutoFit/>
          </a:bodyPr>
          <a:lstStyle/>
          <a:p>
            <a:pPr algn="ctr">
              <a:lnSpc>
                <a:spcPts val="3888"/>
              </a:lnSpc>
            </a:pPr>
            <a:r>
              <a:rPr lang="en-US" sz="3600" dirty="0">
                <a:solidFill>
                  <a:srgbClr val="000000"/>
                </a:solidFill>
                <a:latin typeface="Glacial Indifference"/>
                <a:ea typeface="Glacial Indifference"/>
                <a:cs typeface="Glacial Indifference"/>
                <a:sym typeface="Glacial Indifference"/>
              </a:rPr>
              <a:t>What are the metrics for valuing those who put in the time for mentorship, allyship, or sponsorship?</a:t>
            </a:r>
          </a:p>
        </p:txBody>
      </p:sp>
      <p:sp>
        <p:nvSpPr>
          <p:cNvPr id="4" name="Freeform 4"/>
          <p:cNvSpPr/>
          <p:nvPr/>
        </p:nvSpPr>
        <p:spPr>
          <a:xfrm>
            <a:off x="13360694" y="4615821"/>
            <a:ext cx="5694969" cy="6058478"/>
          </a:xfrm>
          <a:custGeom>
            <a:avLst/>
            <a:gdLst/>
            <a:ahLst/>
            <a:cxnLst/>
            <a:rect l="l" t="t" r="r" b="b"/>
            <a:pathLst>
              <a:path w="5694969" h="6058478">
                <a:moveTo>
                  <a:pt x="0" y="0"/>
                </a:moveTo>
                <a:lnTo>
                  <a:pt x="5694969" y="0"/>
                </a:lnTo>
                <a:lnTo>
                  <a:pt x="5694969" y="6058478"/>
                </a:lnTo>
                <a:lnTo>
                  <a:pt x="0" y="6058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INTRODUCTION</a:t>
            </a:r>
          </a:p>
        </p:txBody>
      </p:sp>
      <p:sp>
        <p:nvSpPr>
          <p:cNvPr id="3" name="TextBox 3"/>
          <p:cNvSpPr txBox="1"/>
          <p:nvPr/>
        </p:nvSpPr>
        <p:spPr>
          <a:xfrm>
            <a:off x="1348740" y="2822258"/>
            <a:ext cx="15590520" cy="5169408"/>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Allyship, mentorship, and sponsorship are essential for fostering an inclusive and thriving workplace. These practices not only promote professional growth but also nurture a supportive and collaborative culture. In industries where specific performance metrics, such as billable hours, are paramount, it is crucial to implement metrics that recognize and reward the time and effort dedicated to allyship, mentorship, and sponsorship. By doing so, organizations can ensure that these contributions are appropriately valued and acknowledged.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DEVELOPMENT PROGRAM TRACKING</a:t>
            </a:r>
          </a:p>
        </p:txBody>
      </p:sp>
      <p:sp>
        <p:nvSpPr>
          <p:cNvPr id="3" name="TextBox 3"/>
          <p:cNvSpPr txBox="1"/>
          <p:nvPr/>
        </p:nvSpPr>
        <p:spPr>
          <a:xfrm>
            <a:off x="1348740" y="2841308"/>
            <a:ext cx="15590520" cy="4717161"/>
          </a:xfrm>
          <a:prstGeom prst="rect">
            <a:avLst/>
          </a:prstGeom>
        </p:spPr>
        <p:txBody>
          <a:bodyPr lIns="0" tIns="0" rIns="0" bIns="0" rtlCol="0" anchor="t">
            <a:spAutoFit/>
          </a:bodyPr>
          <a:lstStyle/>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Track participation in internal development programs that promote mentorship, allyship, or sponsorship, such as training sessions, workshops, and initiatives. This can be done through:</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Registration and Attendance Records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Digital Learning Platforms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Feedback and Surveys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Performance Review and Self-Reporting</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Certification/Badges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LEADERSHIP TRACKING</a:t>
            </a:r>
          </a:p>
        </p:txBody>
      </p:sp>
      <p:sp>
        <p:nvSpPr>
          <p:cNvPr id="3" name="TextBox 3"/>
          <p:cNvSpPr txBox="1"/>
          <p:nvPr/>
        </p:nvSpPr>
        <p:spPr>
          <a:xfrm>
            <a:off x="1348740" y="2822258"/>
            <a:ext cx="15590520" cy="5536311"/>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Glacial Indifference"/>
                <a:ea typeface="Glacial Indifference"/>
                <a:cs typeface="Glacial Indifference"/>
                <a:sym typeface="Glacial Indifference"/>
              </a:rPr>
              <a:t>Track leadership focused on mentorship, allyship, or sponsorship. This can be done through:</a:t>
            </a:r>
          </a:p>
          <a:p>
            <a:pPr marL="1337310" lvl="2" indent="-445770" algn="l">
              <a:lnSpc>
                <a:spcPts val="3888"/>
              </a:lnSpc>
              <a:buFont typeface="Arial"/>
              <a:buChar char="⚬"/>
            </a:pPr>
            <a:r>
              <a:rPr lang="en-US" sz="3600" spc="557" dirty="0">
                <a:solidFill>
                  <a:srgbClr val="000000"/>
                </a:solidFill>
                <a:latin typeface="Oswald"/>
                <a:ea typeface="Oswald"/>
                <a:cs typeface="Oswald"/>
                <a:sym typeface="Oswald"/>
              </a:rPr>
              <a:t>Roster of Leaders and Committee Members: Maintain an updated list of leaders and committee members involved in these initiatives.</a:t>
            </a:r>
          </a:p>
          <a:p>
            <a:pPr marL="1337310" lvl="2" indent="-445770" algn="l">
              <a:lnSpc>
                <a:spcPts val="3888"/>
              </a:lnSpc>
              <a:buFont typeface="Arial"/>
              <a:buChar char="⚬"/>
            </a:pPr>
            <a:r>
              <a:rPr lang="en-US" sz="3600" spc="557" dirty="0">
                <a:solidFill>
                  <a:srgbClr val="000000"/>
                </a:solidFill>
                <a:latin typeface="Oswald"/>
                <a:ea typeface="Oswald"/>
                <a:cs typeface="Oswald"/>
                <a:sym typeface="Oswald"/>
              </a:rPr>
              <a:t>Committee Project Logs: Keep detailed logs of projects and activities undertaken by committees focused on mentorship, allyship, or sponsorship.</a:t>
            </a:r>
          </a:p>
          <a:p>
            <a:pPr marL="1337310" lvl="2" indent="-445770" algn="l">
              <a:lnSpc>
                <a:spcPts val="3888"/>
              </a:lnSpc>
              <a:buFont typeface="Arial"/>
              <a:buChar char="⚬"/>
            </a:pPr>
            <a:r>
              <a:rPr lang="en-US" sz="3600" spc="557" dirty="0">
                <a:solidFill>
                  <a:srgbClr val="000000"/>
                </a:solidFill>
                <a:latin typeface="Oswald"/>
                <a:ea typeface="Oswald"/>
                <a:cs typeface="Oswald"/>
                <a:sym typeface="Oswald"/>
              </a:rPr>
              <a:t>Volunteer Hours Log: Track the volunteer hours dedicated by leaders to these efforts.</a:t>
            </a:r>
          </a:p>
          <a:p>
            <a:pPr marL="1337310" lvl="2" indent="-445770" algn="l">
              <a:lnSpc>
                <a:spcPts val="3888"/>
              </a:lnSpc>
            </a:pPr>
            <a:endParaRPr lang="en-US" sz="3600" spc="557" dirty="0">
              <a:solidFill>
                <a:srgbClr val="000000"/>
              </a:solidFill>
              <a:latin typeface="Oswald"/>
              <a:ea typeface="Oswald"/>
              <a:cs typeface="Oswald"/>
              <a:sym typeface="Oswa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EMPLOYEE FEEDBACK TRACKING</a:t>
            </a:r>
          </a:p>
        </p:txBody>
      </p:sp>
      <p:sp>
        <p:nvSpPr>
          <p:cNvPr id="3" name="TextBox 3"/>
          <p:cNvSpPr txBox="1"/>
          <p:nvPr/>
        </p:nvSpPr>
        <p:spPr>
          <a:xfrm>
            <a:off x="1348740" y="2841308"/>
            <a:ext cx="15590520" cy="5550408"/>
          </a:xfrm>
          <a:prstGeom prst="rect">
            <a:avLst/>
          </a:prstGeom>
        </p:spPr>
        <p:txBody>
          <a:bodyPr lIns="0" tIns="0" rIns="0" bIns="0" rtlCol="0" anchor="t">
            <a:spAutoFit/>
          </a:bodyPr>
          <a:lstStyle/>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Implement a feedback system where employees can acknowledge colleagues who have provided significant allyship, mentorship or sponsorship. This can be done through:</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Performance Reviews, e.g. a 360-degree review</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Engagement Surveys</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Regardless of the format for seeking peer feedback, allyship, mentorship and sponsorship should be clearly defined in the form. </a:t>
            </a:r>
          </a:p>
          <a:p>
            <a:pPr marL="760095" lvl="1" indent="-380048" algn="l">
              <a:lnSpc>
                <a:spcPts val="4536"/>
              </a:lnSpc>
            </a:pPr>
            <a:endParaRPr lang="en-US" sz="4200" spc="651" dirty="0">
              <a:solidFill>
                <a:srgbClr val="000000"/>
              </a:solidFill>
              <a:latin typeface="Oswald"/>
              <a:ea typeface="Oswald"/>
              <a:cs typeface="Oswald"/>
              <a:sym typeface="Oswa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CREDITS FOR BILLABLE TIMEKEEPERS</a:t>
            </a:r>
          </a:p>
        </p:txBody>
      </p:sp>
      <p:sp>
        <p:nvSpPr>
          <p:cNvPr id="3" name="TextBox 3"/>
          <p:cNvSpPr txBox="1"/>
          <p:nvPr/>
        </p:nvSpPr>
        <p:spPr>
          <a:xfrm>
            <a:off x="1348740" y="2793683"/>
            <a:ext cx="15590520" cy="5089520"/>
          </a:xfrm>
          <a:prstGeom prst="rect">
            <a:avLst/>
          </a:prstGeom>
        </p:spPr>
        <p:txBody>
          <a:bodyPr lIns="0" tIns="0" rIns="0" bIns="0" rtlCol="0" anchor="t">
            <a:spAutoFit/>
          </a:bodyPr>
          <a:lstStyle/>
          <a:p>
            <a:pPr marL="589074" lvl="1" indent="-294537" algn="l">
              <a:lnSpc>
                <a:spcPts val="3749"/>
              </a:lnSpc>
              <a:buFont typeface="Arial"/>
              <a:buChar char="•"/>
            </a:pPr>
            <a:r>
              <a:rPr lang="en-US" sz="3254" dirty="0">
                <a:solidFill>
                  <a:srgbClr val="000000"/>
                </a:solidFill>
                <a:latin typeface="Glacial Indifference"/>
                <a:ea typeface="Glacial Indifference"/>
                <a:cs typeface="Glacial Indifference"/>
                <a:sym typeface="Glacial Indifference"/>
              </a:rPr>
              <a:t>In law firms, timekeepers (e.g., attorneys and paralegals) may see their billable hours affected by their commitment to allyship, mentorship, and sponsorship. It is crucial to implement metrics that account for these contributions without penalizing those who dedicate their time to developing others. </a:t>
            </a:r>
          </a:p>
          <a:p>
            <a:pPr marL="589074" lvl="1" indent="-294537" algn="l">
              <a:lnSpc>
                <a:spcPts val="3749"/>
              </a:lnSpc>
              <a:buFont typeface="Arial"/>
              <a:buChar char="•"/>
            </a:pPr>
            <a:r>
              <a:rPr lang="en-US" sz="3254" dirty="0">
                <a:solidFill>
                  <a:srgbClr val="000000"/>
                </a:solidFill>
                <a:latin typeface="Glacial Indifference"/>
                <a:ea typeface="Glacial Indifference"/>
                <a:cs typeface="Glacial Indifference"/>
                <a:sym typeface="Glacial Indifference"/>
              </a:rPr>
              <a:t>Establish a system that credits timekeepers for hours spent on mentorship and sponsorship activities. Those credits can be a metric for valuing and rewarding attorneys and paralegals, who prioritize Allyship, Mentorship and Sponsorship.  </a:t>
            </a:r>
          </a:p>
          <a:p>
            <a:pPr marL="589074" lvl="1" indent="-294537" algn="l">
              <a:lnSpc>
                <a:spcPts val="3749"/>
              </a:lnSpc>
              <a:buFont typeface="Arial"/>
              <a:buChar char="•"/>
            </a:pPr>
            <a:r>
              <a:rPr lang="en-US" sz="3254" dirty="0">
                <a:solidFill>
                  <a:srgbClr val="000000"/>
                </a:solidFill>
                <a:latin typeface="Glacial Indifference"/>
                <a:ea typeface="Glacial Indifference"/>
                <a:cs typeface="Glacial Indifference"/>
                <a:sym typeface="Glacial Indifference"/>
              </a:rPr>
              <a:t>For example, if an attorney invests 10 hours mentoring junior associates, these hours could be partially or fully credited toward their billable hour targets, ensuring that these critical contributions are accounted for during performance evaluations.</a:t>
            </a:r>
          </a:p>
          <a:p>
            <a:pPr marL="589074" lvl="1" indent="-294537" algn="l">
              <a:lnSpc>
                <a:spcPts val="2812"/>
              </a:lnSpc>
            </a:pPr>
            <a:endParaRPr lang="en-US" sz="3254"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115330"/>
            <a:ext cx="15590520" cy="929259"/>
          </a:xfrm>
          <a:prstGeom prst="rect">
            <a:avLst/>
          </a:prstGeom>
        </p:spPr>
        <p:txBody>
          <a:bodyPr lIns="0" tIns="0" rIns="0" bIns="0" rtlCol="0" anchor="t">
            <a:spAutoFit/>
          </a:bodyPr>
          <a:lstStyle/>
          <a:p>
            <a:pPr algn="l">
              <a:lnSpc>
                <a:spcPts val="7128"/>
              </a:lnSpc>
            </a:pPr>
            <a:r>
              <a:rPr lang="en-US" sz="6600" dirty="0">
                <a:solidFill>
                  <a:srgbClr val="000000"/>
                </a:solidFill>
                <a:latin typeface="Oswald"/>
                <a:ea typeface="Oswald"/>
                <a:cs typeface="Oswald"/>
                <a:sym typeface="Oswald"/>
              </a:rPr>
              <a:t>CLIENT FEEDBACK</a:t>
            </a:r>
          </a:p>
        </p:txBody>
      </p:sp>
      <p:sp>
        <p:nvSpPr>
          <p:cNvPr id="3" name="TextBox 3"/>
          <p:cNvSpPr txBox="1"/>
          <p:nvPr/>
        </p:nvSpPr>
        <p:spPr>
          <a:xfrm>
            <a:off x="1348740" y="2841308"/>
            <a:ext cx="15590520" cy="6036183"/>
          </a:xfrm>
          <a:prstGeom prst="rect">
            <a:avLst/>
          </a:prstGeom>
        </p:spPr>
        <p:txBody>
          <a:bodyPr lIns="0" tIns="0" rIns="0" bIns="0" rtlCol="0" anchor="t">
            <a:spAutoFit/>
          </a:bodyPr>
          <a:lstStyle/>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Collect client feedback regarding the positive impact of mentorship and sponsorship on service quality.  This can be done through:</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Surveys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Interviews</a:t>
            </a:r>
          </a:p>
          <a:p>
            <a:pPr marL="1337310" lvl="2" indent="-445770" algn="l">
              <a:lnSpc>
                <a:spcPts val="3888"/>
              </a:lnSpc>
              <a:buFont typeface="Arial"/>
              <a:buChar char="⚬"/>
            </a:pPr>
            <a:r>
              <a:rPr lang="en-US" sz="3600" dirty="0">
                <a:solidFill>
                  <a:srgbClr val="000000"/>
                </a:solidFill>
                <a:latin typeface="Glacial Indifference"/>
                <a:ea typeface="Glacial Indifference"/>
                <a:cs typeface="Glacial Indifference"/>
                <a:sym typeface="Glacial Indifference"/>
              </a:rPr>
              <a:t>Social media interactions</a:t>
            </a:r>
          </a:p>
          <a:p>
            <a:pPr marL="760095" lvl="1" indent="-380048" algn="l">
              <a:lnSpc>
                <a:spcPts val="4536"/>
              </a:lnSpc>
              <a:buFont typeface="Arial"/>
              <a:buChar char="•"/>
            </a:pPr>
            <a:r>
              <a:rPr lang="en-US" sz="4200" spc="651" dirty="0">
                <a:solidFill>
                  <a:srgbClr val="000000"/>
                </a:solidFill>
                <a:latin typeface="Oswald"/>
                <a:ea typeface="Oswald"/>
                <a:cs typeface="Oswald"/>
                <a:sym typeface="Oswald"/>
              </a:rPr>
              <a:t>Clients often value the development of knowledgeable, well-rounded teams, and this feedback can highlight the real-world benefits of mentorship to both the firm and its clients.</a:t>
            </a:r>
          </a:p>
          <a:p>
            <a:pPr marL="760095" lvl="1" indent="-380048" algn="l">
              <a:lnSpc>
                <a:spcPts val="4536"/>
              </a:lnSpc>
            </a:pPr>
            <a:endParaRPr lang="en-US" sz="4200" spc="651" dirty="0">
              <a:solidFill>
                <a:srgbClr val="000000"/>
              </a:solidFill>
              <a:latin typeface="Oswald"/>
              <a:ea typeface="Oswald"/>
              <a:cs typeface="Oswald"/>
              <a:sym typeface="Oswald"/>
            </a:endParaRPr>
          </a:p>
        </p:txBody>
      </p:sp>
      <p:sp>
        <p:nvSpPr>
          <p:cNvPr id="4" name="TextBox 3">
            <a:extLst>
              <a:ext uri="{FF2B5EF4-FFF2-40B4-BE49-F238E27FC236}">
                <a16:creationId xmlns:a16="http://schemas.microsoft.com/office/drawing/2014/main" id="{7F72F9DB-027E-7F23-25CB-7A57CAD70F0C}"/>
              </a:ext>
            </a:extLst>
          </p:cNvPr>
          <p:cNvSpPr txBox="1"/>
          <p:nvPr/>
        </p:nvSpPr>
        <p:spPr>
          <a:xfrm>
            <a:off x="13868400" y="9563100"/>
            <a:ext cx="3070860" cy="369332"/>
          </a:xfrm>
          <a:prstGeom prst="rect">
            <a:avLst/>
          </a:prstGeom>
          <a:noFill/>
        </p:spPr>
        <p:txBody>
          <a:bodyPr wrap="square" rtlCol="0">
            <a:spAutoFit/>
          </a:bodyPr>
          <a:lstStyle/>
          <a:p>
            <a:r>
              <a:rPr lang="en-US" dirty="0"/>
              <a:t>Return to </a:t>
            </a:r>
            <a:r>
              <a:rPr lang="en-US" dirty="0">
                <a:hlinkClick r:id="rId2" action="ppaction://hlinksldjump"/>
              </a:rPr>
              <a:t>Table of Contents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17314</Words>
  <Application>Microsoft Office PowerPoint</Application>
  <PresentationFormat>Custom</PresentationFormat>
  <Paragraphs>1039</Paragraphs>
  <Slides>141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141</vt:i4>
      </vt:variant>
    </vt:vector>
  </HeadingPairs>
  <TitlesOfParts>
    <vt:vector size="146" baseType="lpstr">
      <vt:lpstr>Arial</vt:lpstr>
      <vt:lpstr>Glacial Indifference</vt:lpstr>
      <vt:lpstr>Calibri</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Guide Draft - 11-27-2024 - Editing Copy.pptx</dc:title>
  <dc:creator>Shruti Costales</dc:creator>
  <cp:lastModifiedBy>Shruti Costales</cp:lastModifiedBy>
  <cp:revision>17</cp:revision>
  <dcterms:created xsi:type="dcterms:W3CDTF">2006-08-16T00:00:00Z</dcterms:created>
  <dcterms:modified xsi:type="dcterms:W3CDTF">2025-02-07T17:17:24Z</dcterms:modified>
  <dc:identifier>DAGXt1cQBOY</dc:identifier>
</cp:coreProperties>
</file>