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82" r:id="rId3"/>
    <p:sldId id="278" r:id="rId4"/>
    <p:sldId id="276" r:id="rId5"/>
    <p:sldId id="279" r:id="rId6"/>
    <p:sldId id="260" r:id="rId7"/>
    <p:sldId id="261" r:id="rId8"/>
    <p:sldId id="263" r:id="rId9"/>
    <p:sldId id="262" r:id="rId10"/>
    <p:sldId id="265" r:id="rId11"/>
    <p:sldId id="281" r:id="rId12"/>
    <p:sldId id="266" r:id="rId13"/>
    <p:sldId id="267" r:id="rId14"/>
    <p:sldId id="258" r:id="rId15"/>
    <p:sldId id="268" r:id="rId16"/>
    <p:sldId id="269" r:id="rId17"/>
    <p:sldId id="270" r:id="rId18"/>
    <p:sldId id="271" r:id="rId19"/>
    <p:sldId id="272" r:id="rId20"/>
    <p:sldId id="283"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84" d="100"/>
          <a:sy n="84" d="100"/>
        </p:scale>
        <p:origin x="141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B6BE6-4075-436E-92E1-A825438B6AEC}" type="datetimeFigureOut">
              <a:rPr lang="en-US" smtClean="0"/>
              <a:t>4/7/2017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F0B7B-FB89-4F91-A175-665B47610A97}" type="slidenum">
              <a:rPr lang="en-US" smtClean="0"/>
              <a:t>‹#›</a:t>
            </a:fld>
            <a:endParaRPr lang="en-US" dirty="0"/>
          </a:p>
        </p:txBody>
      </p:sp>
    </p:spTree>
    <p:extLst>
      <p:ext uri="{BB962C8B-B14F-4D97-AF65-F5344CB8AC3E}">
        <p14:creationId xmlns:p14="http://schemas.microsoft.com/office/powerpoint/2010/main" val="307042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FE1E6C-CB29-413D-B5BF-0AC54F4AF743}" type="datetime1">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294018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4BC64-6F40-46F8-983B-53DE04BEFBC8}" type="datetime1">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125429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18572-1FB0-49CB-8B26-21BA1AF9F1DB}" type="datetime1">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258206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A7161-2448-46C0-A5C6-D143254A6A2A}" type="datetime1">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310516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AE4B24-0DA8-4C2D-B282-467253233C7F}" type="datetime1">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66254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2BADB7-E272-4880-9B62-4DAC3FD245D3}" type="datetime1">
              <a:rPr lang="en-US" smtClean="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321291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327BD0-8D58-403F-A153-A7B9083EFFEC}" type="datetime1">
              <a:rPr lang="en-US" smtClean="0"/>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123361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85511-2164-425F-B25F-C740AC7233E3}" type="datetime1">
              <a:rPr lang="en-US" smtClean="0"/>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77245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95DE4-54BC-4EA7-8703-EA872198A56D}" type="datetime1">
              <a:rPr lang="en-US" smtClean="0"/>
              <a:t>4/7/2017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46175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47CFA-1E00-4E09-BD48-02D4BBA57240}" type="datetime1">
              <a:rPr lang="en-US" smtClean="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320576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A88CE-DD0D-41E8-A403-11012C2BC858}" type="datetime1">
              <a:rPr lang="en-US" smtClean="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38EAA-B7D9-41CD-8FAD-3992DF948AC4}" type="slidenum">
              <a:rPr lang="en-US" smtClean="0"/>
              <a:t>‹#›</a:t>
            </a:fld>
            <a:endParaRPr lang="en-US" dirty="0"/>
          </a:p>
        </p:txBody>
      </p:sp>
    </p:spTree>
    <p:extLst>
      <p:ext uri="{BB962C8B-B14F-4D97-AF65-F5344CB8AC3E}">
        <p14:creationId xmlns:p14="http://schemas.microsoft.com/office/powerpoint/2010/main" val="51845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A7A2C-988C-4891-9B36-C39447034857}" type="datetime1">
              <a:rPr lang="en-US" smtClean="0"/>
              <a:t>4/7/2017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38EAA-B7D9-41CD-8FAD-3992DF948AC4}" type="slidenum">
              <a:rPr lang="en-US" smtClean="0"/>
              <a:t>‹#›</a:t>
            </a:fld>
            <a:endParaRPr lang="en-US" dirty="0"/>
          </a:p>
        </p:txBody>
      </p:sp>
    </p:spTree>
    <p:extLst>
      <p:ext uri="{BB962C8B-B14F-4D97-AF65-F5344CB8AC3E}">
        <p14:creationId xmlns:p14="http://schemas.microsoft.com/office/powerpoint/2010/main" val="3037517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rgbClr val="0070C0"/>
                </a:solidFill>
              </a:rPr>
              <a:t>Vague Feedback</a:t>
            </a:r>
            <a:endParaRPr lang="en-US" sz="7200" dirty="0">
              <a:solidFill>
                <a:srgbClr val="0070C0"/>
              </a:solidFill>
            </a:endParaRPr>
          </a:p>
        </p:txBody>
      </p:sp>
      <p:sp>
        <p:nvSpPr>
          <p:cNvPr id="3" name="Subtitle 2"/>
          <p:cNvSpPr>
            <a:spLocks noGrp="1"/>
          </p:cNvSpPr>
          <p:nvPr>
            <p:ph type="subTitle" idx="1"/>
          </p:nvPr>
        </p:nvSpPr>
        <p:spPr/>
        <p:txBody>
          <a:bodyPr>
            <a:normAutofit fontScale="85000" lnSpcReduction="20000"/>
          </a:bodyPr>
          <a:lstStyle/>
          <a:p>
            <a:r>
              <a:rPr lang="en-US" dirty="0" smtClean="0">
                <a:latin typeface="Times New Roman"/>
                <a:ea typeface="Calibri"/>
                <a:cs typeface="Times New Roman"/>
              </a:rPr>
              <a:t>by </a:t>
            </a:r>
          </a:p>
          <a:p>
            <a:r>
              <a:rPr lang="en-US" dirty="0" smtClean="0">
                <a:latin typeface="Times New Roman"/>
                <a:ea typeface="Calibri"/>
                <a:cs typeface="Times New Roman"/>
              </a:rPr>
              <a:t>Intellectual Property Owners Association </a:t>
            </a:r>
          </a:p>
          <a:p>
            <a:r>
              <a:rPr lang="en-US" dirty="0" smtClean="0">
                <a:latin typeface="Times New Roman"/>
                <a:ea typeface="Calibri"/>
                <a:cs typeface="Times New Roman"/>
              </a:rPr>
              <a:t>Women In IP Committee</a:t>
            </a:r>
          </a:p>
          <a:p>
            <a:r>
              <a:rPr lang="en-US" dirty="0" smtClean="0">
                <a:latin typeface="Times New Roman"/>
                <a:ea typeface="Calibri"/>
                <a:cs typeface="Times New Roman"/>
              </a:rPr>
              <a:t>Push </a:t>
            </a:r>
            <a:r>
              <a:rPr lang="en-US" dirty="0">
                <a:latin typeface="Times New Roman"/>
                <a:ea typeface="Calibri"/>
                <a:cs typeface="Times New Roman"/>
              </a:rPr>
              <a:t>Forward </a:t>
            </a:r>
            <a:r>
              <a:rPr lang="en-US" dirty="0" smtClean="0">
                <a:latin typeface="Times New Roman"/>
                <a:ea typeface="Calibri"/>
                <a:cs typeface="Times New Roman"/>
              </a:rPr>
              <a:t>Subcommittee </a:t>
            </a:r>
            <a:endParaRPr lang="en-US" dirty="0"/>
          </a:p>
        </p:txBody>
      </p:sp>
    </p:spTree>
    <p:extLst>
      <p:ext uri="{BB962C8B-B14F-4D97-AF65-F5344CB8AC3E}">
        <p14:creationId xmlns:p14="http://schemas.microsoft.com/office/powerpoint/2010/main" val="72653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6200"/>
            <a:ext cx="8229600" cy="3581400"/>
          </a:xfrm>
        </p:spPr>
        <p:txBody>
          <a:bodyPr>
            <a:normAutofit/>
          </a:bodyPr>
          <a:lstStyle/>
          <a:p>
            <a:pPr marL="0" lvl="0" indent="0">
              <a:buNone/>
            </a:pPr>
            <a:r>
              <a:rPr lang="en-US" dirty="0"/>
              <a:t>Women tend to </a:t>
            </a:r>
            <a:r>
              <a:rPr lang="en-US" dirty="0" smtClean="0"/>
              <a:t>make the mistake of </a:t>
            </a:r>
            <a:r>
              <a:rPr lang="en-US" dirty="0"/>
              <a:t>assuming that people will notice their good work and reward them for it. </a:t>
            </a:r>
            <a:endParaRPr lang="en-US" dirty="0" smtClean="0"/>
          </a:p>
          <a:p>
            <a:pPr marL="0" lvl="0" indent="0" algn="ctr">
              <a:buNone/>
            </a:pPr>
            <a:endParaRPr lang="en-US" sz="1200" dirty="0" smtClean="0"/>
          </a:p>
          <a:p>
            <a:pPr marL="0" lvl="0" indent="0" algn="ctr">
              <a:buNone/>
            </a:pPr>
            <a:endParaRPr lang="en-US" sz="1200" dirty="0"/>
          </a:p>
          <a:p>
            <a:pPr marL="0" lvl="0" indent="0" algn="ctr">
              <a:buNone/>
            </a:pPr>
            <a:r>
              <a:rPr lang="en-US" sz="1200" dirty="0" smtClean="0"/>
              <a:t>https</a:t>
            </a:r>
            <a:r>
              <a:rPr lang="en-US" sz="1200" dirty="0"/>
              <a:t>://</a:t>
            </a:r>
            <a:r>
              <a:rPr lang="en-US" sz="1200" dirty="0" smtClean="0"/>
              <a:t>www.ellevatenetwork.com/articles/6544-set-yourself-up-for-success-at-your-performance-review</a:t>
            </a:r>
          </a:p>
          <a:p>
            <a:pPr marL="0" indent="0" algn="ctr">
              <a:buNone/>
            </a:pPr>
            <a:r>
              <a:rPr lang="en-US" sz="1200" dirty="0"/>
              <a:t>Cartoon from: https://business.linkedin.com/talent-solutions/blog/talent-on-tap/2017/why-no-one-is-getting-the-annual-review-process-right-and-how-to-change-that</a:t>
            </a:r>
          </a:p>
          <a:p>
            <a:pPr marL="0" lvl="0" indent="0" algn="ctr">
              <a:buNone/>
            </a:pPr>
            <a:endParaRPr lang="en-US" sz="1200" dirty="0" smtClean="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1436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5738EAA-B7D9-41CD-8FAD-3992DF948AC4}" type="slidenum">
              <a:rPr lang="en-US" smtClean="0"/>
              <a:t>10</a:t>
            </a:fld>
            <a:endParaRPr lang="en-US" dirty="0"/>
          </a:p>
        </p:txBody>
      </p:sp>
      <p:sp>
        <p:nvSpPr>
          <p:cNvPr id="6" name="Title 1"/>
          <p:cNvSpPr>
            <a:spLocks noGrp="1"/>
          </p:cNvSpPr>
          <p:nvPr>
            <p:ph type="title"/>
          </p:nvPr>
        </p:nvSpPr>
        <p:spPr>
          <a:xfrm>
            <a:off x="457200" y="274638"/>
            <a:ext cx="8229600" cy="1143000"/>
          </a:xfrm>
        </p:spPr>
        <p:txBody>
          <a:bodyPr/>
          <a:lstStyle/>
          <a:p>
            <a:r>
              <a:rPr lang="en-US" dirty="0" smtClean="0">
                <a:solidFill>
                  <a:srgbClr val="0070C0"/>
                </a:solidFill>
              </a:rPr>
              <a:t>Beware Of Pitfalls</a:t>
            </a:r>
            <a:endParaRPr lang="en-US" dirty="0">
              <a:solidFill>
                <a:srgbClr val="0070C0"/>
              </a:solidFill>
            </a:endParaRPr>
          </a:p>
        </p:txBody>
      </p:sp>
    </p:spTree>
    <p:extLst>
      <p:ext uri="{BB962C8B-B14F-4D97-AF65-F5344CB8AC3E}">
        <p14:creationId xmlns:p14="http://schemas.microsoft.com/office/powerpoint/2010/main" val="322911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Reviews Should Be A Two-Way Conversation</a:t>
            </a:r>
            <a:endParaRPr lang="en-US" dirty="0">
              <a:solidFill>
                <a:srgbClr val="0070C0"/>
              </a:solidFill>
            </a:endParaRPr>
          </a:p>
        </p:txBody>
      </p:sp>
      <p:sp>
        <p:nvSpPr>
          <p:cNvPr id="3" name="Content Placeholder 2"/>
          <p:cNvSpPr>
            <a:spLocks noGrp="1"/>
          </p:cNvSpPr>
          <p:nvPr>
            <p:ph idx="1"/>
          </p:nvPr>
        </p:nvSpPr>
        <p:spPr>
          <a:xfrm>
            <a:off x="457200" y="3886200"/>
            <a:ext cx="8229600" cy="2667000"/>
          </a:xfrm>
        </p:spPr>
        <p:txBody>
          <a:bodyPr>
            <a:normAutofit/>
          </a:bodyPr>
          <a:lstStyle/>
          <a:p>
            <a:pPr lvl="0"/>
            <a:r>
              <a:rPr lang="en-US" sz="2700" dirty="0" smtClean="0">
                <a:solidFill>
                  <a:prstClr val="black"/>
                </a:solidFill>
              </a:rPr>
              <a:t>Performance </a:t>
            </a:r>
            <a:r>
              <a:rPr lang="en-US" sz="2700" dirty="0">
                <a:solidFill>
                  <a:prstClr val="black"/>
                </a:solidFill>
              </a:rPr>
              <a:t>reviews </a:t>
            </a:r>
            <a:r>
              <a:rPr lang="en-US" sz="2700" dirty="0" smtClean="0">
                <a:solidFill>
                  <a:prstClr val="black"/>
                </a:solidFill>
              </a:rPr>
              <a:t>would </a:t>
            </a:r>
            <a:r>
              <a:rPr lang="en-US" sz="2700" dirty="0">
                <a:solidFill>
                  <a:prstClr val="black"/>
                </a:solidFill>
              </a:rPr>
              <a:t>be </a:t>
            </a:r>
            <a:r>
              <a:rPr lang="en-US" sz="2700" dirty="0" smtClean="0">
                <a:solidFill>
                  <a:prstClr val="black"/>
                </a:solidFill>
              </a:rPr>
              <a:t>more helpful </a:t>
            </a:r>
            <a:r>
              <a:rPr lang="en-US" sz="2700" dirty="0">
                <a:solidFill>
                  <a:prstClr val="black"/>
                </a:solidFill>
              </a:rPr>
              <a:t>if employees have the opportunity to weigh in and </a:t>
            </a:r>
            <a:r>
              <a:rPr lang="en-US" sz="2700" dirty="0" smtClean="0">
                <a:solidFill>
                  <a:prstClr val="black"/>
                </a:solidFill>
              </a:rPr>
              <a:t>promote themselves</a:t>
            </a:r>
            <a:r>
              <a:rPr lang="en-US" sz="2700" dirty="0">
                <a:solidFill>
                  <a:prstClr val="black"/>
                </a:solidFill>
              </a:rPr>
              <a:t> </a:t>
            </a:r>
            <a:r>
              <a:rPr lang="en-US" sz="2700" dirty="0" smtClean="0">
                <a:solidFill>
                  <a:prstClr val="black"/>
                </a:solidFill>
              </a:rPr>
              <a:t>(two way conversation).</a:t>
            </a:r>
            <a:endParaRPr lang="en-US" sz="2700" dirty="0">
              <a:solidFill>
                <a:prstClr val="black"/>
              </a:solidFill>
            </a:endParaRPr>
          </a:p>
          <a:p>
            <a:pPr lvl="0"/>
            <a:r>
              <a:rPr lang="en-US" sz="2700" dirty="0">
                <a:solidFill>
                  <a:prstClr val="black"/>
                </a:solidFill>
              </a:rPr>
              <a:t>Have all employees complete a self-review </a:t>
            </a:r>
            <a:r>
              <a:rPr lang="en-US" sz="2700" dirty="0" smtClean="0">
                <a:solidFill>
                  <a:prstClr val="black"/>
                </a:solidFill>
              </a:rPr>
              <a:t>highlighting specific </a:t>
            </a:r>
            <a:r>
              <a:rPr lang="en-US" sz="2700" dirty="0">
                <a:solidFill>
                  <a:prstClr val="black"/>
                </a:solidFill>
              </a:rPr>
              <a:t>accomplishments achieved during the </a:t>
            </a:r>
            <a:r>
              <a:rPr lang="en-US" sz="2700" dirty="0" smtClean="0">
                <a:solidFill>
                  <a:prstClr val="black"/>
                </a:solidFill>
              </a:rPr>
              <a:t>year.</a:t>
            </a:r>
            <a:endParaRPr lang="en-US" sz="27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F5738EAA-B7D9-41CD-8FAD-3992DF948AC4}" type="slidenum">
              <a:rPr lang="en-US" smtClean="0"/>
              <a:t>11</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24000"/>
            <a:ext cx="3124200" cy="207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15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Reduce Unconscious Bias</a:t>
            </a:r>
            <a:endParaRPr lang="en-US" dirty="0">
              <a:solidFill>
                <a:srgbClr val="0070C0"/>
              </a:solidFill>
            </a:endParaRPr>
          </a:p>
        </p:txBody>
      </p:sp>
      <p:sp>
        <p:nvSpPr>
          <p:cNvPr id="3" name="Content Placeholder 2"/>
          <p:cNvSpPr>
            <a:spLocks noGrp="1"/>
          </p:cNvSpPr>
          <p:nvPr>
            <p:ph idx="1"/>
          </p:nvPr>
        </p:nvSpPr>
        <p:spPr>
          <a:xfrm>
            <a:off x="304800" y="1371600"/>
            <a:ext cx="8229600" cy="5486400"/>
          </a:xfrm>
        </p:spPr>
        <p:txBody>
          <a:bodyPr>
            <a:normAutofit fontScale="25000" lnSpcReduction="20000"/>
          </a:bodyPr>
          <a:lstStyle/>
          <a:p>
            <a:r>
              <a:rPr lang="en-US" sz="7600" dirty="0" smtClean="0"/>
              <a:t>Tools </a:t>
            </a:r>
            <a:r>
              <a:rPr lang="en-US" sz="7600" dirty="0"/>
              <a:t>such as Harvard’s Implicit Association </a:t>
            </a:r>
            <a:r>
              <a:rPr lang="en-US" sz="7600" dirty="0" smtClean="0"/>
              <a:t>Test</a:t>
            </a:r>
            <a:r>
              <a:rPr lang="en-US" sz="7600" baseline="30000" dirty="0" smtClean="0"/>
              <a:t>1</a:t>
            </a:r>
            <a:r>
              <a:rPr lang="en-US" sz="7600" dirty="0" smtClean="0"/>
              <a:t> </a:t>
            </a:r>
            <a:r>
              <a:rPr lang="en-US" sz="7600" dirty="0"/>
              <a:t>can show managers what biases they have.  </a:t>
            </a:r>
            <a:endParaRPr lang="en-US" sz="7600" dirty="0" smtClean="0"/>
          </a:p>
          <a:p>
            <a:endParaRPr lang="en-US" sz="7600" dirty="0" smtClean="0"/>
          </a:p>
          <a:p>
            <a:r>
              <a:rPr lang="en-US" sz="7600" dirty="0" smtClean="0"/>
              <a:t>To help reduce </a:t>
            </a:r>
            <a:r>
              <a:rPr lang="en-US" sz="7600" dirty="0"/>
              <a:t>unconscious </a:t>
            </a:r>
            <a:r>
              <a:rPr lang="en-US" sz="7600" dirty="0" smtClean="0"/>
              <a:t>bias:</a:t>
            </a:r>
            <a:endParaRPr lang="en-US" sz="7600" dirty="0"/>
          </a:p>
          <a:p>
            <a:pPr lvl="1"/>
            <a:r>
              <a:rPr lang="en-US" sz="7600" dirty="0" smtClean="0"/>
              <a:t>List </a:t>
            </a:r>
            <a:r>
              <a:rPr lang="en-US" sz="7600" dirty="0"/>
              <a:t>the expectations and goals for a </a:t>
            </a:r>
            <a:r>
              <a:rPr lang="en-US" sz="7600" dirty="0" smtClean="0"/>
              <a:t>role, </a:t>
            </a:r>
            <a:r>
              <a:rPr lang="en-US" sz="7600" dirty="0"/>
              <a:t>and stay consistent with that list </a:t>
            </a:r>
            <a:r>
              <a:rPr lang="en-US" sz="7600" dirty="0" smtClean="0"/>
              <a:t>during performance reviews.</a:t>
            </a:r>
          </a:p>
          <a:p>
            <a:pPr lvl="1"/>
            <a:r>
              <a:rPr lang="en-US" sz="7600" dirty="0" smtClean="0"/>
              <a:t>Develop </a:t>
            </a:r>
            <a:r>
              <a:rPr lang="en-US" sz="7600" dirty="0"/>
              <a:t>a Performance Review </a:t>
            </a:r>
            <a:r>
              <a:rPr lang="en-US" sz="7600" dirty="0" smtClean="0"/>
              <a:t>Checklist:</a:t>
            </a:r>
            <a:endParaRPr lang="en-US" sz="7600" dirty="0"/>
          </a:p>
          <a:p>
            <a:pPr lvl="2">
              <a:buFont typeface="Courier New" panose="02070309020205020404" pitchFamily="49" charset="0"/>
              <a:buChar char="o"/>
            </a:pPr>
            <a:r>
              <a:rPr lang="en-US" sz="7600" dirty="0" smtClean="0"/>
              <a:t>Positive </a:t>
            </a:r>
            <a:r>
              <a:rPr lang="en-US" sz="7600" dirty="0"/>
              <a:t>feedback and </a:t>
            </a:r>
            <a:r>
              <a:rPr lang="en-US" sz="7600" dirty="0" smtClean="0"/>
              <a:t>constructive </a:t>
            </a:r>
            <a:r>
              <a:rPr lang="en-US" sz="7600" dirty="0"/>
              <a:t>feedback, </a:t>
            </a:r>
            <a:r>
              <a:rPr lang="en-US" sz="7600" dirty="0" smtClean="0"/>
              <a:t>should each be supported </a:t>
            </a:r>
            <a:r>
              <a:rPr lang="en-US" sz="7600" dirty="0"/>
              <a:t>with a specific example or business outcome.</a:t>
            </a:r>
          </a:p>
          <a:p>
            <a:pPr marL="914400" lvl="2" indent="0">
              <a:buNone/>
            </a:pPr>
            <a:endParaRPr lang="en-US" sz="7600" dirty="0" smtClean="0"/>
          </a:p>
          <a:p>
            <a:pPr marL="914400" lvl="2" indent="0">
              <a:buNone/>
            </a:pPr>
            <a:r>
              <a:rPr lang="en-US" sz="7600" dirty="0" smtClean="0"/>
              <a:t>Example: Reminding </a:t>
            </a:r>
            <a:r>
              <a:rPr lang="en-US" sz="7600" dirty="0"/>
              <a:t>her of a project for which she missed a deadline because she failed to communicate allows her to examine the root cause and know what to do differently next time</a:t>
            </a:r>
            <a:r>
              <a:rPr lang="en-US" sz="7600" dirty="0" smtClean="0"/>
              <a:t>.</a:t>
            </a:r>
          </a:p>
          <a:p>
            <a:pPr marL="914400" lvl="2" indent="0">
              <a:buNone/>
            </a:pPr>
            <a:endParaRPr lang="en-US" sz="7600" dirty="0" smtClean="0"/>
          </a:p>
          <a:p>
            <a:pPr lvl="2">
              <a:buFont typeface="Courier New" panose="02070309020205020404" pitchFamily="49" charset="0"/>
              <a:buChar char="o"/>
            </a:pPr>
            <a:r>
              <a:rPr lang="en-US" sz="7600" dirty="0" smtClean="0"/>
              <a:t>Similarly, positive feedback should be specific.</a:t>
            </a:r>
          </a:p>
          <a:p>
            <a:pPr marL="457200" lvl="1" indent="0">
              <a:buNone/>
            </a:pPr>
            <a:endParaRPr lang="en-US" sz="4800" dirty="0" smtClean="0"/>
          </a:p>
          <a:p>
            <a:pPr marL="457200" lvl="1" indent="0">
              <a:buNone/>
            </a:pPr>
            <a:endParaRPr lang="en-US" sz="4800" dirty="0"/>
          </a:p>
          <a:p>
            <a:pPr marL="457200" lvl="1" indent="0">
              <a:buNone/>
            </a:pPr>
            <a:endParaRPr lang="en-US" sz="4800" dirty="0" smtClean="0"/>
          </a:p>
          <a:p>
            <a:pPr marL="457200" lvl="1" indent="0">
              <a:buNone/>
            </a:pPr>
            <a:r>
              <a:rPr lang="en-US" sz="4800" dirty="0" smtClean="0"/>
              <a:t>1.	https</a:t>
            </a:r>
            <a:r>
              <a:rPr lang="en-US" sz="4800" dirty="0"/>
              <a:t>://</a:t>
            </a:r>
            <a:r>
              <a:rPr lang="en-US" sz="4800" dirty="0" smtClean="0"/>
              <a:t>implicit.harvard.edu/implicit/takeatest.html</a:t>
            </a:r>
          </a:p>
          <a:p>
            <a:pPr marL="457200" lvl="1" indent="0">
              <a:buNone/>
            </a:pPr>
            <a:endParaRPr lang="en-US" sz="4800" dirty="0"/>
          </a:p>
        </p:txBody>
      </p:sp>
      <p:sp>
        <p:nvSpPr>
          <p:cNvPr id="4" name="Slide Number Placeholder 3"/>
          <p:cNvSpPr>
            <a:spLocks noGrp="1"/>
          </p:cNvSpPr>
          <p:nvPr>
            <p:ph type="sldNum" sz="quarter" idx="12"/>
          </p:nvPr>
        </p:nvSpPr>
        <p:spPr/>
        <p:txBody>
          <a:bodyPr/>
          <a:lstStyle/>
          <a:p>
            <a:fld id="{F5738EAA-B7D9-41CD-8FAD-3992DF948AC4}" type="slidenum">
              <a:rPr lang="en-US" smtClean="0"/>
              <a:t>12</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8"/>
          <a:stretch/>
        </p:blipFill>
        <p:spPr bwMode="auto">
          <a:xfrm>
            <a:off x="6096000" y="5105400"/>
            <a:ext cx="2282992"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678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Train Managers To Give Constructive Feedback</a:t>
            </a:r>
            <a:endParaRPr lang="en-US" dirty="0">
              <a:solidFill>
                <a:srgbClr val="0070C0"/>
              </a:solidFill>
            </a:endParaRPr>
          </a:p>
        </p:txBody>
      </p:sp>
      <p:sp>
        <p:nvSpPr>
          <p:cNvPr id="3" name="Content Placeholder 2"/>
          <p:cNvSpPr>
            <a:spLocks noGrp="1"/>
          </p:cNvSpPr>
          <p:nvPr>
            <p:ph idx="1"/>
          </p:nvPr>
        </p:nvSpPr>
        <p:spPr>
          <a:xfrm>
            <a:off x="441158" y="1447800"/>
            <a:ext cx="8229600" cy="4525963"/>
          </a:xfrm>
        </p:spPr>
        <p:txBody>
          <a:bodyPr>
            <a:normAutofit/>
          </a:bodyPr>
          <a:lstStyle/>
          <a:p>
            <a:r>
              <a:rPr lang="en-US" dirty="0" smtClean="0"/>
              <a:t>Constructive </a:t>
            </a:r>
            <a:r>
              <a:rPr lang="en-US" dirty="0"/>
              <a:t>feedback </a:t>
            </a:r>
            <a:r>
              <a:rPr lang="en-US" dirty="0" smtClean="0"/>
              <a:t>≠ </a:t>
            </a:r>
            <a:r>
              <a:rPr lang="en-US" dirty="0"/>
              <a:t>negative feedback.  </a:t>
            </a:r>
            <a:endParaRPr lang="en-US" dirty="0" smtClean="0"/>
          </a:p>
          <a:p>
            <a:r>
              <a:rPr lang="en-US" dirty="0" smtClean="0"/>
              <a:t>The </a:t>
            </a:r>
            <a:r>
              <a:rPr lang="en-US" dirty="0"/>
              <a:t>first rule of constructive feedback is to </a:t>
            </a:r>
            <a:r>
              <a:rPr lang="en-US" u="sng" dirty="0"/>
              <a:t>not</a:t>
            </a:r>
            <a:r>
              <a:rPr lang="en-US" dirty="0"/>
              <a:t> go in without a plan and expected result. </a:t>
            </a:r>
            <a:endParaRPr lang="en-US" dirty="0" smtClean="0"/>
          </a:p>
          <a:p>
            <a:r>
              <a:rPr lang="en-US" dirty="0" smtClean="0"/>
              <a:t>A common fear with constructive feedback is that it will upset the employee. This ‘protective hesitation’ is a critical barrier in having conversations necessary to advance women’s careers.”</a:t>
            </a:r>
            <a:r>
              <a:rPr lang="en-US" baseline="30000" dirty="0" smtClean="0"/>
              <a:t>3</a:t>
            </a:r>
            <a:endParaRPr lang="en-US" baseline="30000" dirty="0"/>
          </a:p>
        </p:txBody>
      </p:sp>
      <p:sp>
        <p:nvSpPr>
          <p:cNvPr id="4" name="TextBox 3"/>
          <p:cNvSpPr txBox="1"/>
          <p:nvPr/>
        </p:nvSpPr>
        <p:spPr>
          <a:xfrm>
            <a:off x="457200" y="5811560"/>
            <a:ext cx="7467600" cy="877163"/>
          </a:xfrm>
          <a:prstGeom prst="rect">
            <a:avLst/>
          </a:prstGeom>
          <a:noFill/>
        </p:spPr>
        <p:txBody>
          <a:bodyPr wrap="square" rtlCol="0">
            <a:spAutoFit/>
          </a:bodyPr>
          <a:lstStyle/>
          <a:p>
            <a:r>
              <a:rPr lang="en-US" sz="1100" dirty="0" smtClean="0"/>
              <a:t>1.</a:t>
            </a:r>
            <a:r>
              <a:rPr lang="en-US" sz="1100" dirty="0"/>
              <a:t>	https://www.linkedin.com/pulse/3-ways-avoid-giving-women-vague-feedback-performance-dani-fankhauser</a:t>
            </a:r>
            <a:endParaRPr lang="en-US" sz="1100" dirty="0" smtClean="0"/>
          </a:p>
          <a:p>
            <a:r>
              <a:rPr lang="en-US" sz="1100" dirty="0" smtClean="0"/>
              <a:t>2.</a:t>
            </a:r>
            <a:r>
              <a:rPr lang="en-US" sz="1100" dirty="0"/>
              <a:t>	https://hbr.org/2016/04/research-vague-feedback-is-holding-women-back</a:t>
            </a:r>
            <a:endParaRPr lang="en-US" sz="1100" dirty="0" smtClean="0"/>
          </a:p>
          <a:p>
            <a:r>
              <a:rPr lang="en-US" sz="1100" dirty="0" smtClean="0"/>
              <a:t>3.</a:t>
            </a:r>
            <a:r>
              <a:rPr lang="en-US" sz="1100" dirty="0"/>
              <a:t>	https://</a:t>
            </a:r>
            <a:r>
              <a:rPr lang="en-US" sz="1100" dirty="0" smtClean="0"/>
              <a:t>www.linkedin.com/pulse/3-ways-avoid-giving-women-vague-feedback-performance-dani-fankhauser</a:t>
            </a:r>
          </a:p>
          <a:p>
            <a:r>
              <a:rPr lang="en-US" dirty="0" smtClean="0"/>
              <a:t>	</a:t>
            </a:r>
            <a:endParaRPr lang="en-US" dirty="0"/>
          </a:p>
        </p:txBody>
      </p:sp>
      <p:sp>
        <p:nvSpPr>
          <p:cNvPr id="5" name="Slide Number Placeholder 4"/>
          <p:cNvSpPr>
            <a:spLocks noGrp="1"/>
          </p:cNvSpPr>
          <p:nvPr>
            <p:ph type="sldNum" sz="quarter" idx="12"/>
          </p:nvPr>
        </p:nvSpPr>
        <p:spPr/>
        <p:txBody>
          <a:bodyPr/>
          <a:lstStyle/>
          <a:p>
            <a:fld id="{F5738EAA-B7D9-41CD-8FAD-3992DF948AC4}" type="slidenum">
              <a:rPr lang="en-US" smtClean="0"/>
              <a:t>13</a:t>
            </a:fld>
            <a:endParaRPr lang="en-US" dirty="0"/>
          </a:p>
        </p:txBody>
      </p:sp>
    </p:spTree>
    <p:extLst>
      <p:ext uri="{BB962C8B-B14F-4D97-AF65-F5344CB8AC3E}">
        <p14:creationId xmlns:p14="http://schemas.microsoft.com/office/powerpoint/2010/main" val="354112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Suggestions For Those Being Evaluated</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F5738EAA-B7D9-41CD-8FAD-3992DF948AC4}" type="slidenum">
              <a:rPr lang="en-US" smtClean="0"/>
              <a:t>14</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65474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91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306763"/>
          </a:xfrm>
        </p:spPr>
        <p:txBody>
          <a:bodyPr/>
          <a:lstStyle/>
          <a:p>
            <a:pPr marL="0" lvl="0" indent="0">
              <a:buNone/>
            </a:pPr>
            <a:r>
              <a:rPr lang="en-US" dirty="0"/>
              <a:t>Be specific in your own self-evaluation.  </a:t>
            </a:r>
            <a:r>
              <a:rPr lang="en-US" dirty="0" smtClean="0"/>
              <a:t>Include:</a:t>
            </a:r>
          </a:p>
          <a:p>
            <a:r>
              <a:rPr lang="en-US" dirty="0"/>
              <a:t>S</a:t>
            </a:r>
            <a:r>
              <a:rPr lang="en-US" dirty="0" smtClean="0"/>
              <a:t>pecific </a:t>
            </a:r>
            <a:r>
              <a:rPr lang="en-US" dirty="0"/>
              <a:t>examples of projects </a:t>
            </a:r>
            <a:r>
              <a:rPr lang="en-US" dirty="0" smtClean="0"/>
              <a:t>you </a:t>
            </a:r>
            <a:r>
              <a:rPr lang="en-US" dirty="0"/>
              <a:t>are proud </a:t>
            </a:r>
            <a:r>
              <a:rPr lang="en-US" dirty="0" smtClean="0"/>
              <a:t>of;</a:t>
            </a:r>
          </a:p>
          <a:p>
            <a:r>
              <a:rPr lang="en-US" dirty="0" smtClean="0"/>
              <a:t>Specific skills at which </a:t>
            </a:r>
            <a:r>
              <a:rPr lang="en-US" dirty="0"/>
              <a:t>you </a:t>
            </a:r>
            <a:r>
              <a:rPr lang="en-US" dirty="0" smtClean="0"/>
              <a:t>excel;</a:t>
            </a:r>
          </a:p>
          <a:p>
            <a:r>
              <a:rPr lang="en-US" dirty="0" smtClean="0"/>
              <a:t>How </a:t>
            </a:r>
            <a:r>
              <a:rPr lang="en-US" dirty="0"/>
              <a:t>you have implemented those </a:t>
            </a:r>
            <a:r>
              <a:rPr lang="en-US" dirty="0" smtClean="0"/>
              <a:t>skills; and</a:t>
            </a:r>
          </a:p>
          <a:p>
            <a:r>
              <a:rPr lang="en-US" dirty="0" smtClean="0"/>
              <a:t>Specific </a:t>
            </a:r>
            <a:r>
              <a:rPr lang="en-US" dirty="0"/>
              <a:t>career goals that you have.</a:t>
            </a:r>
          </a:p>
          <a:p>
            <a:endParaRPr lang="en-US" dirty="0"/>
          </a:p>
        </p:txBody>
      </p:sp>
      <p:sp>
        <p:nvSpPr>
          <p:cNvPr id="4" name="Slide Number Placeholder 3"/>
          <p:cNvSpPr>
            <a:spLocks noGrp="1"/>
          </p:cNvSpPr>
          <p:nvPr>
            <p:ph type="sldNum" sz="quarter" idx="12"/>
          </p:nvPr>
        </p:nvSpPr>
        <p:spPr/>
        <p:txBody>
          <a:bodyPr/>
          <a:lstStyle/>
          <a:p>
            <a:fld id="{F5738EAA-B7D9-41CD-8FAD-3992DF948AC4}" type="slidenum">
              <a:rPr lang="en-US" smtClean="0"/>
              <a:t>15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2" y="381000"/>
            <a:ext cx="57054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2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Be Proactive</a:t>
            </a:r>
            <a:endParaRPr lang="en-US" dirty="0">
              <a:solidFill>
                <a:srgbClr val="0070C0"/>
              </a:solidFill>
            </a:endParaRPr>
          </a:p>
        </p:txBody>
      </p:sp>
      <p:sp>
        <p:nvSpPr>
          <p:cNvPr id="3" name="Content Placeholder 2"/>
          <p:cNvSpPr>
            <a:spLocks noGrp="1"/>
          </p:cNvSpPr>
          <p:nvPr>
            <p:ph idx="1"/>
          </p:nvPr>
        </p:nvSpPr>
        <p:spPr>
          <a:xfrm>
            <a:off x="4864768" y="1905000"/>
            <a:ext cx="4267200" cy="4449763"/>
          </a:xfrm>
        </p:spPr>
        <p:txBody>
          <a:bodyPr/>
          <a:lstStyle/>
          <a:p>
            <a:pPr marL="0" lvl="0" indent="0">
              <a:buNone/>
            </a:pPr>
            <a:r>
              <a:rPr lang="en-US" dirty="0"/>
              <a:t>Prior to annual evaluations, approach your supervisors and express interest in obtaining specific feedback in your evaluation.</a:t>
            </a:r>
          </a:p>
          <a:p>
            <a:endParaRPr lang="en-US" dirty="0"/>
          </a:p>
        </p:txBody>
      </p:sp>
      <p:grpSp>
        <p:nvGrpSpPr>
          <p:cNvPr id="6" name="Group 5"/>
          <p:cNvGrpSpPr/>
          <p:nvPr/>
        </p:nvGrpSpPr>
        <p:grpSpPr>
          <a:xfrm>
            <a:off x="152400" y="2057400"/>
            <a:ext cx="4572000" cy="3414623"/>
            <a:chOff x="2209800" y="3103259"/>
            <a:chExt cx="4572000" cy="3414623"/>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03259"/>
              <a:ext cx="4572000" cy="341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67000" y="3127402"/>
              <a:ext cx="1524000" cy="486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886200" y="3584234"/>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6"/>
          <p:cNvSpPr>
            <a:spLocks noGrp="1"/>
          </p:cNvSpPr>
          <p:nvPr>
            <p:ph type="sldNum" sz="quarter" idx="12"/>
          </p:nvPr>
        </p:nvSpPr>
        <p:spPr/>
        <p:txBody>
          <a:bodyPr/>
          <a:lstStyle/>
          <a:p>
            <a:fld id="{F5738EAA-B7D9-41CD-8FAD-3992DF948AC4}" type="slidenum">
              <a:rPr lang="en-US" smtClean="0"/>
              <a:t>16</a:t>
            </a:fld>
            <a:endParaRPr lang="en-US" dirty="0"/>
          </a:p>
        </p:txBody>
      </p:sp>
    </p:spTree>
    <p:extLst>
      <p:ext uri="{BB962C8B-B14F-4D97-AF65-F5344CB8AC3E}">
        <p14:creationId xmlns:p14="http://schemas.microsoft.com/office/powerpoint/2010/main" val="1226037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Request Specific Feedback</a:t>
            </a:r>
            <a:endParaRPr lang="en-US" dirty="0">
              <a:solidFill>
                <a:srgbClr val="0070C0"/>
              </a:solidFill>
            </a:endParaRPr>
          </a:p>
        </p:txBody>
      </p:sp>
      <p:sp>
        <p:nvSpPr>
          <p:cNvPr id="3" name="Content Placeholder 2"/>
          <p:cNvSpPr>
            <a:spLocks noGrp="1"/>
          </p:cNvSpPr>
          <p:nvPr>
            <p:ph idx="1"/>
          </p:nvPr>
        </p:nvSpPr>
        <p:spPr>
          <a:xfrm>
            <a:off x="419100" y="1295400"/>
            <a:ext cx="8229600" cy="4525963"/>
          </a:xfrm>
        </p:spPr>
        <p:txBody>
          <a:bodyPr/>
          <a:lstStyle/>
          <a:p>
            <a:pPr marL="0" lvl="0" indent="0">
              <a:buNone/>
            </a:pPr>
            <a:r>
              <a:rPr lang="en-US" dirty="0"/>
              <a:t>A</a:t>
            </a:r>
            <a:r>
              <a:rPr lang="en-US" dirty="0" smtClean="0"/>
              <a:t>sk </a:t>
            </a:r>
            <a:r>
              <a:rPr lang="en-US" dirty="0"/>
              <a:t>for specific examples when given vague </a:t>
            </a:r>
            <a:r>
              <a:rPr lang="en-US" dirty="0" smtClean="0"/>
              <a:t>feedback.  </a:t>
            </a:r>
            <a:r>
              <a:rPr lang="en-US" dirty="0"/>
              <a:t>To avoid sounding defensive, offer something along the lines of “I really want to understand your feedback because I value it.  Can you please provide some examples?”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86200"/>
            <a:ext cx="4495800" cy="278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38400" y="6540424"/>
            <a:ext cx="4191000" cy="261610"/>
          </a:xfrm>
          <a:prstGeom prst="rect">
            <a:avLst/>
          </a:prstGeom>
        </p:spPr>
        <p:txBody>
          <a:bodyPr wrap="square">
            <a:spAutoFit/>
          </a:bodyPr>
          <a:lstStyle/>
          <a:p>
            <a:r>
              <a:rPr lang="en-US" sz="1100" dirty="0" smtClean="0"/>
              <a:t>Cartoon from: http://elt-connect.com/givingyourstudentsfeedback/</a:t>
            </a:r>
            <a:endParaRPr lang="en-US" sz="1100" dirty="0"/>
          </a:p>
        </p:txBody>
      </p:sp>
      <p:sp>
        <p:nvSpPr>
          <p:cNvPr id="6" name="Slide Number Placeholder 5"/>
          <p:cNvSpPr>
            <a:spLocks noGrp="1"/>
          </p:cNvSpPr>
          <p:nvPr>
            <p:ph type="sldNum" sz="quarter" idx="12"/>
          </p:nvPr>
        </p:nvSpPr>
        <p:spPr/>
        <p:txBody>
          <a:bodyPr/>
          <a:lstStyle/>
          <a:p>
            <a:fld id="{F5738EAA-B7D9-41CD-8FAD-3992DF948AC4}" type="slidenum">
              <a:rPr lang="en-US" smtClean="0"/>
              <a:t>17</a:t>
            </a:fld>
            <a:endParaRPr lang="en-US" dirty="0"/>
          </a:p>
        </p:txBody>
      </p:sp>
    </p:spTree>
    <p:extLst>
      <p:ext uri="{BB962C8B-B14F-4D97-AF65-F5344CB8AC3E}">
        <p14:creationId xmlns:p14="http://schemas.microsoft.com/office/powerpoint/2010/main" val="273104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Clarify Expectations</a:t>
            </a:r>
            <a:endParaRPr lang="en-US" dirty="0">
              <a:solidFill>
                <a:srgbClr val="0070C0"/>
              </a:solidFill>
            </a:endParaRPr>
          </a:p>
        </p:txBody>
      </p:sp>
      <p:sp>
        <p:nvSpPr>
          <p:cNvPr id="3" name="Content Placeholder 2"/>
          <p:cNvSpPr>
            <a:spLocks noGrp="1"/>
          </p:cNvSpPr>
          <p:nvPr>
            <p:ph idx="1"/>
          </p:nvPr>
        </p:nvSpPr>
        <p:spPr>
          <a:xfrm>
            <a:off x="3276600" y="1600200"/>
            <a:ext cx="5562600" cy="4525963"/>
          </a:xfrm>
        </p:spPr>
        <p:txBody>
          <a:bodyPr>
            <a:normAutofit/>
          </a:bodyPr>
          <a:lstStyle/>
          <a:p>
            <a:pPr marL="0" lvl="0" indent="0">
              <a:buNone/>
            </a:pPr>
            <a:r>
              <a:rPr lang="en-US" dirty="0"/>
              <a:t>Clarify expectations and get them in writing.  If you want a promotion next year, work with your evaluator to determine exactly what you need to do to make that happen.  This will provide a roadmap </a:t>
            </a:r>
            <a:r>
              <a:rPr lang="en-US" dirty="0" smtClean="0"/>
              <a:t>and </a:t>
            </a:r>
            <a:r>
              <a:rPr lang="en-US" dirty="0"/>
              <a:t>will avoid vague feedback if you don’t get the promotion.</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45908"/>
            <a:ext cx="2590800" cy="381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5738EAA-B7D9-41CD-8FAD-3992DF948AC4}" type="slidenum">
              <a:rPr lang="en-US" smtClean="0"/>
              <a:t>18</a:t>
            </a:fld>
            <a:endParaRPr lang="en-US" dirty="0"/>
          </a:p>
        </p:txBody>
      </p:sp>
    </p:spTree>
    <p:extLst>
      <p:ext uri="{BB962C8B-B14F-4D97-AF65-F5344CB8AC3E}">
        <p14:creationId xmlns:p14="http://schemas.microsoft.com/office/powerpoint/2010/main" val="143541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743200"/>
          </a:xfrm>
        </p:spPr>
        <p:txBody>
          <a:bodyPr>
            <a:normAutofit/>
          </a:bodyPr>
          <a:lstStyle/>
          <a:p>
            <a:r>
              <a:rPr lang="en-US" dirty="0" smtClean="0"/>
              <a:t>Women </a:t>
            </a:r>
            <a:r>
              <a:rPr lang="en-US" dirty="0"/>
              <a:t>tend to be promoted on accomplishments more than </a:t>
            </a:r>
            <a:r>
              <a:rPr lang="en-US" dirty="0" smtClean="0"/>
              <a:t>potential.  </a:t>
            </a:r>
          </a:p>
          <a:p>
            <a:r>
              <a:rPr lang="en-US" dirty="0" smtClean="0"/>
              <a:t>Maintain </a:t>
            </a:r>
            <a:r>
              <a:rPr lang="en-US" dirty="0"/>
              <a:t>detailed records of what you have done and </a:t>
            </a:r>
            <a:r>
              <a:rPr lang="en-US" dirty="0" smtClean="0"/>
              <a:t>achieved to not </a:t>
            </a:r>
            <a:r>
              <a:rPr lang="en-US" dirty="0"/>
              <a:t>miss any of your successes achieved </a:t>
            </a:r>
            <a:r>
              <a:rPr lang="en-US" dirty="0" smtClean="0"/>
              <a:t>throughout </a:t>
            </a:r>
            <a:r>
              <a:rPr lang="en-US" dirty="0"/>
              <a:t>the year.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79878"/>
            <a:ext cx="4381500" cy="275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5738EAA-B7D9-41CD-8FAD-3992DF948AC4}" type="slidenum">
              <a:rPr lang="en-US" smtClean="0"/>
              <a:t>19</a:t>
            </a:fld>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solidFill>
                  <a:srgbClr val="0070C0"/>
                </a:solidFill>
              </a:rPr>
              <a:t>Maintain Records</a:t>
            </a:r>
            <a:endParaRPr lang="en-US" dirty="0">
              <a:solidFill>
                <a:srgbClr val="0070C0"/>
              </a:solidFill>
            </a:endParaRPr>
          </a:p>
        </p:txBody>
      </p:sp>
    </p:spTree>
    <p:extLst>
      <p:ext uri="{BB962C8B-B14F-4D97-AF65-F5344CB8AC3E}">
        <p14:creationId xmlns:p14="http://schemas.microsoft.com/office/powerpoint/2010/main" val="356372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Overview</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What Is Vague Feedback?</a:t>
            </a:r>
          </a:p>
          <a:p>
            <a:r>
              <a:rPr lang="en-US" dirty="0" smtClean="0"/>
              <a:t>Vague Feedback Is Holding Women Back</a:t>
            </a:r>
          </a:p>
          <a:p>
            <a:r>
              <a:rPr lang="en-US" dirty="0" smtClean="0"/>
              <a:t>Suggestions for Evaluators</a:t>
            </a:r>
          </a:p>
          <a:p>
            <a:r>
              <a:rPr lang="en-US" dirty="0" smtClean="0"/>
              <a:t>Suggestions for Those Being Evaluated</a:t>
            </a:r>
          </a:p>
          <a:p>
            <a:r>
              <a:rPr lang="en-US" dirty="0" smtClean="0"/>
              <a:t>Questions</a:t>
            </a:r>
            <a:endParaRPr lang="en-US" dirty="0"/>
          </a:p>
        </p:txBody>
      </p:sp>
      <p:sp>
        <p:nvSpPr>
          <p:cNvPr id="4" name="Slide Number Placeholder 3"/>
          <p:cNvSpPr>
            <a:spLocks noGrp="1"/>
          </p:cNvSpPr>
          <p:nvPr>
            <p:ph type="sldNum" sz="quarter" idx="12"/>
          </p:nvPr>
        </p:nvSpPr>
        <p:spPr/>
        <p:txBody>
          <a:bodyPr/>
          <a:lstStyle/>
          <a:p>
            <a:fld id="{F5738EAA-B7D9-41CD-8FAD-3992DF948AC4}" type="slidenum">
              <a:rPr lang="en-US" smtClean="0"/>
              <a:t>2</a:t>
            </a:fld>
            <a:endParaRPr lang="en-US" dirty="0"/>
          </a:p>
        </p:txBody>
      </p:sp>
    </p:spTree>
    <p:extLst>
      <p:ext uri="{BB962C8B-B14F-4D97-AF65-F5344CB8AC3E}">
        <p14:creationId xmlns:p14="http://schemas.microsoft.com/office/powerpoint/2010/main" val="3217412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solidFill>
                  <a:srgbClr val="0070C0"/>
                </a:solidFill>
              </a:rPr>
              <a:t>Questions?</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F5738EAA-B7D9-41CD-8FAD-3992DF948AC4}" type="slidenum">
              <a:rPr lang="en-US" smtClean="0"/>
              <a:t>20</a:t>
            </a:fld>
            <a:endParaRPr lang="en-US" dirty="0"/>
          </a:p>
        </p:txBody>
      </p:sp>
    </p:spTree>
    <p:extLst>
      <p:ext uri="{BB962C8B-B14F-4D97-AF65-F5344CB8AC3E}">
        <p14:creationId xmlns:p14="http://schemas.microsoft.com/office/powerpoint/2010/main" val="3343217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Special</a:t>
            </a:r>
            <a:r>
              <a:rPr lang="en-US" dirty="0" smtClean="0">
                <a:solidFill>
                  <a:srgbClr val="0070C0"/>
                </a:solidFill>
              </a:rPr>
              <a:t> Thanks</a:t>
            </a:r>
            <a:endParaRPr lang="en-US" dirty="0">
              <a:solidFill>
                <a:srgbClr val="0070C0"/>
              </a:solidFill>
            </a:endParaRPr>
          </a:p>
        </p:txBody>
      </p:sp>
      <p:sp>
        <p:nvSpPr>
          <p:cNvPr id="3" name="Content Placeholder 2"/>
          <p:cNvSpPr>
            <a:spLocks noGrp="1"/>
          </p:cNvSpPr>
          <p:nvPr>
            <p:ph idx="1"/>
          </p:nvPr>
        </p:nvSpPr>
        <p:spPr>
          <a:xfrm>
            <a:off x="457200" y="1600200"/>
            <a:ext cx="8305800" cy="4525963"/>
          </a:xfrm>
        </p:spPr>
        <p:txBody>
          <a:bodyPr/>
          <a:lstStyle/>
          <a:p>
            <a:pPr marL="0" marR="0" indent="0">
              <a:lnSpc>
                <a:spcPct val="115000"/>
              </a:lnSpc>
              <a:spcBef>
                <a:spcPts val="0"/>
              </a:spcBef>
              <a:spcAft>
                <a:spcPts val="0"/>
              </a:spcAft>
              <a:buNone/>
            </a:pPr>
            <a:r>
              <a:rPr lang="en-US" sz="2000" dirty="0" smtClean="0">
                <a:ea typeface="Calibri"/>
                <a:cs typeface="Times New Roman"/>
              </a:rPr>
              <a:t>With special thanks to IPO’s Women in IP “Push Forward” </a:t>
            </a:r>
            <a:r>
              <a:rPr lang="en-US" sz="2000" dirty="0">
                <a:ea typeface="Calibri"/>
                <a:cs typeface="Times New Roman"/>
              </a:rPr>
              <a:t>Subcommittee </a:t>
            </a:r>
            <a:r>
              <a:rPr lang="en-US" sz="2000" dirty="0" smtClean="0">
                <a:ea typeface="Calibri"/>
                <a:cs typeface="Times New Roman"/>
              </a:rPr>
              <a:t>Members who contributed to the content of this presentation:</a:t>
            </a:r>
          </a:p>
          <a:p>
            <a:pPr marL="400050" lvl="1" indent="0">
              <a:lnSpc>
                <a:spcPct val="115000"/>
              </a:lnSpc>
              <a:spcBef>
                <a:spcPts val="0"/>
              </a:spcBef>
              <a:buNone/>
            </a:pPr>
            <a:endParaRPr lang="en-US" sz="2000" dirty="0" smtClean="0">
              <a:ea typeface="Calibri"/>
              <a:cs typeface="Times New Roman"/>
            </a:endParaRPr>
          </a:p>
          <a:p>
            <a:pPr marL="400050" lvl="1" indent="0" algn="ctr">
              <a:lnSpc>
                <a:spcPct val="115000"/>
              </a:lnSpc>
              <a:spcBef>
                <a:spcPts val="0"/>
              </a:spcBef>
              <a:buNone/>
            </a:pPr>
            <a:r>
              <a:rPr lang="en-US" sz="2000" dirty="0" smtClean="0">
                <a:ea typeface="Calibri"/>
                <a:cs typeface="Times New Roman"/>
              </a:rPr>
              <a:t>Shruti Costales (Subcommittee Chair), </a:t>
            </a:r>
            <a:r>
              <a:rPr lang="en-US" sz="2000" i="1" dirty="0" smtClean="0">
                <a:ea typeface="Calibri"/>
                <a:cs typeface="Times New Roman"/>
              </a:rPr>
              <a:t>HP Inc.</a:t>
            </a:r>
          </a:p>
          <a:p>
            <a:pPr marL="400050" lvl="1" indent="0" algn="ctr">
              <a:lnSpc>
                <a:spcPct val="115000"/>
              </a:lnSpc>
              <a:spcBef>
                <a:spcPts val="0"/>
              </a:spcBef>
              <a:buNone/>
            </a:pPr>
            <a:r>
              <a:rPr lang="en-US" sz="2000" dirty="0">
                <a:ea typeface="Calibri"/>
                <a:cs typeface="Times New Roman"/>
              </a:rPr>
              <a:t>Emma </a:t>
            </a:r>
            <a:r>
              <a:rPr lang="en-US" sz="2000" dirty="0" smtClean="0">
                <a:ea typeface="Calibri"/>
                <a:cs typeface="Times New Roman"/>
              </a:rPr>
              <a:t>Bienias, </a:t>
            </a:r>
            <a:r>
              <a:rPr lang="en-US" sz="2000" i="1" dirty="0" smtClean="0">
                <a:ea typeface="Calibri"/>
                <a:cs typeface="Times New Roman"/>
              </a:rPr>
              <a:t>Stout Risius Ross</a:t>
            </a:r>
            <a:endParaRPr lang="en-US" sz="2000" i="1" dirty="0">
              <a:ea typeface="Calibri"/>
              <a:cs typeface="Times New Roman"/>
            </a:endParaRPr>
          </a:p>
          <a:p>
            <a:pPr marL="400050" lvl="1" indent="0" algn="ctr">
              <a:lnSpc>
                <a:spcPct val="115000"/>
              </a:lnSpc>
              <a:spcBef>
                <a:spcPts val="0"/>
              </a:spcBef>
              <a:buNone/>
            </a:pPr>
            <a:r>
              <a:rPr lang="en-US" sz="2000" dirty="0" smtClean="0">
                <a:ea typeface="Calibri"/>
                <a:cs typeface="Times New Roman"/>
              </a:rPr>
              <a:t>Margaret O’Boyle,</a:t>
            </a:r>
            <a:r>
              <a:rPr lang="en-US" sz="2000" i="1" dirty="0" smtClean="0">
                <a:ea typeface="Calibri"/>
                <a:cs typeface="Times New Roman"/>
              </a:rPr>
              <a:t> O’Melveny &amp; Myers</a:t>
            </a:r>
            <a:endParaRPr lang="en-US" sz="2000" i="1" dirty="0">
              <a:ea typeface="Calibri"/>
              <a:cs typeface="Times New Roman"/>
            </a:endParaRPr>
          </a:p>
          <a:p>
            <a:pPr marL="400050" lvl="1" indent="0" algn="ctr">
              <a:lnSpc>
                <a:spcPct val="115000"/>
              </a:lnSpc>
              <a:spcBef>
                <a:spcPts val="0"/>
              </a:spcBef>
              <a:buNone/>
            </a:pPr>
            <a:r>
              <a:rPr lang="en-US" sz="2000" dirty="0">
                <a:ea typeface="Calibri"/>
                <a:cs typeface="Times New Roman"/>
              </a:rPr>
              <a:t>Rachael </a:t>
            </a:r>
            <a:r>
              <a:rPr lang="en-US" sz="2000" dirty="0" smtClean="0">
                <a:ea typeface="Calibri"/>
                <a:cs typeface="Times New Roman"/>
              </a:rPr>
              <a:t>Rodman, </a:t>
            </a:r>
            <a:r>
              <a:rPr lang="en-US" sz="2000" i="1" dirty="0" smtClean="0">
                <a:ea typeface="Calibri"/>
                <a:cs typeface="Times New Roman"/>
              </a:rPr>
              <a:t>Dinsmore</a:t>
            </a:r>
            <a:endParaRPr lang="en-US" sz="2000" i="1" dirty="0">
              <a:ea typeface="Calibri"/>
              <a:cs typeface="Times New Roman"/>
            </a:endParaRPr>
          </a:p>
          <a:p>
            <a:pPr marL="400050" lvl="1" indent="0" algn="ctr">
              <a:lnSpc>
                <a:spcPct val="115000"/>
              </a:lnSpc>
              <a:spcBef>
                <a:spcPts val="0"/>
              </a:spcBef>
              <a:buNone/>
            </a:pPr>
            <a:r>
              <a:rPr lang="en-US" sz="2000" dirty="0">
                <a:ea typeface="Calibri"/>
                <a:cs typeface="Times New Roman"/>
              </a:rPr>
              <a:t>Lonnie </a:t>
            </a:r>
            <a:r>
              <a:rPr lang="en-US" sz="2000" dirty="0" smtClean="0">
                <a:ea typeface="Calibri"/>
                <a:cs typeface="Times New Roman"/>
              </a:rPr>
              <a:t>Rosenwald, </a:t>
            </a:r>
            <a:r>
              <a:rPr lang="en-US" sz="2000" i="1" dirty="0" smtClean="0">
                <a:ea typeface="Calibri"/>
                <a:cs typeface="Times New Roman"/>
              </a:rPr>
              <a:t>Intellectual Ventures</a:t>
            </a:r>
            <a:endParaRPr lang="en-US" sz="2000" i="1" dirty="0">
              <a:ea typeface="Calibri"/>
              <a:cs typeface="Times New Roman"/>
            </a:endParaRPr>
          </a:p>
          <a:p>
            <a:pPr marL="400050" lvl="1" indent="0" algn="ctr">
              <a:lnSpc>
                <a:spcPct val="115000"/>
              </a:lnSpc>
              <a:spcBef>
                <a:spcPts val="0"/>
              </a:spcBef>
              <a:buNone/>
            </a:pPr>
            <a:r>
              <a:rPr lang="en-US" sz="2000" dirty="0" smtClean="0">
                <a:ea typeface="Calibri"/>
                <a:cs typeface="Times New Roman"/>
              </a:rPr>
              <a:t>Leanne Rakers, </a:t>
            </a:r>
            <a:r>
              <a:rPr lang="en-US" sz="2000" i="1" dirty="0" smtClean="0">
                <a:ea typeface="Calibri"/>
                <a:cs typeface="Times New Roman"/>
              </a:rPr>
              <a:t>Harness Dickey</a:t>
            </a:r>
          </a:p>
          <a:p>
            <a:pPr marL="400050" lvl="1" indent="0" algn="ctr">
              <a:lnSpc>
                <a:spcPct val="115000"/>
              </a:lnSpc>
              <a:spcBef>
                <a:spcPts val="0"/>
              </a:spcBef>
              <a:buNone/>
            </a:pPr>
            <a:r>
              <a:rPr lang="en-US" sz="2000" dirty="0" smtClean="0">
                <a:ea typeface="Calibri"/>
                <a:cs typeface="Times New Roman"/>
              </a:rPr>
              <a:t>Kelly McDow, </a:t>
            </a:r>
            <a:r>
              <a:rPr lang="en-US" sz="2000" i="1" dirty="0" smtClean="0">
                <a:ea typeface="Calibri"/>
                <a:cs typeface="Times New Roman"/>
              </a:rPr>
              <a:t>The Procter &amp; Gamble Company</a:t>
            </a:r>
            <a:endParaRPr lang="en-US" sz="2000" i="1" dirty="0">
              <a:ea typeface="Calibri"/>
              <a:cs typeface="Times New Roman"/>
            </a:endParaRPr>
          </a:p>
          <a:p>
            <a:endParaRPr lang="en-US" dirty="0"/>
          </a:p>
        </p:txBody>
      </p:sp>
      <p:sp>
        <p:nvSpPr>
          <p:cNvPr id="4" name="Slide Number Placeholder 3"/>
          <p:cNvSpPr>
            <a:spLocks noGrp="1"/>
          </p:cNvSpPr>
          <p:nvPr>
            <p:ph type="sldNum" sz="quarter" idx="12"/>
          </p:nvPr>
        </p:nvSpPr>
        <p:spPr/>
        <p:txBody>
          <a:bodyPr/>
          <a:lstStyle/>
          <a:p>
            <a:fld id="{F5738EAA-B7D9-41CD-8FAD-3992DF948AC4}" type="slidenum">
              <a:rPr lang="en-US" smtClean="0"/>
              <a:t>21</a:t>
            </a:fld>
            <a:endParaRPr lang="en-US" dirty="0"/>
          </a:p>
        </p:txBody>
      </p:sp>
    </p:spTree>
    <p:extLst>
      <p:ext uri="{BB962C8B-B14F-4D97-AF65-F5344CB8AC3E}">
        <p14:creationId xmlns:p14="http://schemas.microsoft.com/office/powerpoint/2010/main" val="107655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Vague Feedback</a:t>
            </a:r>
            <a:endParaRPr lang="en-US" dirty="0">
              <a:solidFill>
                <a:srgbClr val="0070C0"/>
              </a:solidFill>
            </a:endParaRPr>
          </a:p>
        </p:txBody>
      </p:sp>
      <p:sp>
        <p:nvSpPr>
          <p:cNvPr id="3" name="Content Placeholder 2"/>
          <p:cNvSpPr>
            <a:spLocks noGrp="1"/>
          </p:cNvSpPr>
          <p:nvPr>
            <p:ph idx="1"/>
          </p:nvPr>
        </p:nvSpPr>
        <p:spPr/>
        <p:txBody>
          <a:bodyPr/>
          <a:lstStyle/>
          <a:p>
            <a:r>
              <a:rPr lang="en-US" sz="2400" dirty="0" smtClean="0"/>
              <a:t>Feedback </a:t>
            </a:r>
            <a:r>
              <a:rPr lang="en-US" sz="2400" dirty="0"/>
              <a:t>that is not tied to </a:t>
            </a:r>
            <a:r>
              <a:rPr lang="en-US" sz="2400" dirty="0" smtClean="0"/>
              <a:t>outcomes, </a:t>
            </a:r>
            <a:r>
              <a:rPr lang="en-US" sz="2400" dirty="0"/>
              <a:t>but includes general statements.  </a:t>
            </a:r>
            <a:endParaRPr lang="en-US" sz="2400" dirty="0" smtClean="0"/>
          </a:p>
          <a:p>
            <a:r>
              <a:rPr lang="en-US" sz="2400" dirty="0" smtClean="0"/>
              <a:t>Examples: “</a:t>
            </a:r>
            <a:r>
              <a:rPr lang="en-US" sz="2400" dirty="0"/>
              <a:t>you are too aggressive” or “you had a good </a:t>
            </a:r>
            <a:r>
              <a:rPr lang="en-US" sz="2400" dirty="0" smtClean="0"/>
              <a:t>year”  </a:t>
            </a:r>
            <a:endParaRPr lang="en-US" sz="2400" dirty="0"/>
          </a:p>
          <a:p>
            <a:endParaRPr lang="en-US" dirty="0"/>
          </a:p>
        </p:txBody>
      </p:sp>
      <p:sp>
        <p:nvSpPr>
          <p:cNvPr id="4" name="Slide Number Placeholder 3"/>
          <p:cNvSpPr>
            <a:spLocks noGrp="1"/>
          </p:cNvSpPr>
          <p:nvPr>
            <p:ph type="sldNum" sz="quarter" idx="12"/>
          </p:nvPr>
        </p:nvSpPr>
        <p:spPr/>
        <p:txBody>
          <a:bodyPr/>
          <a:lstStyle/>
          <a:p>
            <a:fld id="{F5738EAA-B7D9-41CD-8FAD-3992DF948AC4}" type="slidenum">
              <a:rPr lang="en-US" smtClean="0"/>
              <a:t>3</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220" y="2819400"/>
            <a:ext cx="5204493" cy="321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 y="6174432"/>
            <a:ext cx="8077200" cy="461665"/>
          </a:xfrm>
          <a:prstGeom prst="rect">
            <a:avLst/>
          </a:prstGeom>
        </p:spPr>
        <p:txBody>
          <a:bodyPr wrap="square">
            <a:spAutoFit/>
          </a:bodyPr>
          <a:lstStyle/>
          <a:p>
            <a:r>
              <a:rPr lang="en-US" sz="1200" dirty="0" smtClean="0"/>
              <a:t>Cartoon from: https://business.linkedin.com/talent-solutions/blog/talent-on-tap/2017/why-no-one-is-getting-the-annual-review-process-right-and-how-to-change-that</a:t>
            </a:r>
            <a:endParaRPr lang="en-US" sz="1200" dirty="0"/>
          </a:p>
        </p:txBody>
      </p:sp>
    </p:spTree>
    <p:extLst>
      <p:ext uri="{BB962C8B-B14F-4D97-AF65-F5344CB8AC3E}">
        <p14:creationId xmlns:p14="http://schemas.microsoft.com/office/powerpoint/2010/main" val="254924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800600"/>
          </a:xfrm>
        </p:spPr>
        <p:txBody>
          <a:bodyPr>
            <a:normAutofit lnSpcReduction="10000"/>
          </a:bodyPr>
          <a:lstStyle/>
          <a:p>
            <a:r>
              <a:rPr lang="en-US" dirty="0" smtClean="0"/>
              <a:t>Vague </a:t>
            </a:r>
            <a:r>
              <a:rPr lang="en-US" dirty="0"/>
              <a:t>feedback can </a:t>
            </a:r>
            <a:r>
              <a:rPr lang="en-US" dirty="0" smtClean="0"/>
              <a:t>hold </a:t>
            </a:r>
            <a:r>
              <a:rPr lang="en-US" dirty="0"/>
              <a:t>women </a:t>
            </a:r>
            <a:r>
              <a:rPr lang="en-US" dirty="0" smtClean="0"/>
              <a:t>back:</a:t>
            </a:r>
            <a:r>
              <a:rPr lang="en-US" baseline="30000" dirty="0"/>
              <a:t>1</a:t>
            </a:r>
            <a:r>
              <a:rPr lang="en-US" dirty="0" smtClean="0"/>
              <a:t>  </a:t>
            </a:r>
          </a:p>
          <a:p>
            <a:pPr lvl="1"/>
            <a:r>
              <a:rPr lang="en-US" dirty="0" smtClean="0"/>
              <a:t>stereotypes </a:t>
            </a:r>
            <a:r>
              <a:rPr lang="en-US" dirty="0"/>
              <a:t>about women’s capabilities mean that reviewers are less likely to connect women’s contributions to business outcomes or </a:t>
            </a:r>
            <a:r>
              <a:rPr lang="en-US" dirty="0" smtClean="0"/>
              <a:t>technical expertise; and</a:t>
            </a:r>
          </a:p>
          <a:p>
            <a:pPr lvl="1"/>
            <a:r>
              <a:rPr lang="en-US" dirty="0" smtClean="0"/>
              <a:t>stereotypes </a:t>
            </a:r>
            <a:r>
              <a:rPr lang="en-US" dirty="0"/>
              <a:t>about women’s care-giving abilities may cause reviewers to more frequently attribute women’s accomplishments to teamwork rather than team leadership</a:t>
            </a:r>
            <a:r>
              <a:rPr lang="en-US" dirty="0" smtClean="0"/>
              <a:t>.</a:t>
            </a:r>
            <a:endParaRPr lang="en-US" dirty="0"/>
          </a:p>
          <a:p>
            <a:pPr marL="0" indent="0">
              <a:buNone/>
            </a:pPr>
            <a:endParaRPr lang="en-US" sz="1900" dirty="0" smtClean="0"/>
          </a:p>
          <a:p>
            <a:pPr marL="0" indent="0">
              <a:buNone/>
            </a:pPr>
            <a:r>
              <a:rPr lang="en-US" sz="1900" dirty="0" smtClean="0"/>
              <a:t>1.   https</a:t>
            </a:r>
            <a:r>
              <a:rPr lang="en-US" sz="1900" dirty="0"/>
              <a:t>://hbr.org/2016/04/research-vague-feedback-is-holding-women-back </a:t>
            </a:r>
          </a:p>
        </p:txBody>
      </p:sp>
      <p:sp>
        <p:nvSpPr>
          <p:cNvPr id="4" name="Slide Number Placeholder 3"/>
          <p:cNvSpPr>
            <a:spLocks noGrp="1"/>
          </p:cNvSpPr>
          <p:nvPr>
            <p:ph type="sldNum" sz="quarter" idx="12"/>
          </p:nvPr>
        </p:nvSpPr>
        <p:spPr/>
        <p:txBody>
          <a:bodyPr/>
          <a:lstStyle/>
          <a:p>
            <a:fld id="{F5738EAA-B7D9-41CD-8FAD-3992DF948AC4}" type="slidenum">
              <a:rPr lang="en-US" smtClean="0"/>
              <a:t>4</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52400"/>
            <a:ext cx="6838950" cy="199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
            <a:ext cx="17811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1905000" y="152400"/>
            <a:ext cx="0" cy="199079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4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Suggestions For Evaluators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F5738EAA-B7D9-41CD-8FAD-3992DF948AC4}" type="slidenum">
              <a:rPr lang="en-US" smtClean="0"/>
              <a:t>5</a:t>
            </a:fld>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4724400" cy="510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90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05" y="1600200"/>
            <a:ext cx="8229600" cy="3746167"/>
          </a:xfrm>
        </p:spPr>
        <p:txBody>
          <a:bodyPr/>
          <a:lstStyle/>
          <a:p>
            <a:pPr lvl="0"/>
            <a:r>
              <a:rPr lang="en-US" sz="2800" dirty="0" smtClean="0"/>
              <a:t>Outline specific </a:t>
            </a:r>
            <a:r>
              <a:rPr lang="en-US" sz="2800" dirty="0"/>
              <a:t>criteria being relied upon to evaluate </a:t>
            </a:r>
            <a:r>
              <a:rPr lang="en-US" sz="2800" dirty="0" smtClean="0"/>
              <a:t>individuals</a:t>
            </a:r>
            <a:r>
              <a:rPr lang="en-US" sz="2800" dirty="0"/>
              <a:t>.  </a:t>
            </a:r>
            <a:endParaRPr lang="en-US" sz="2800" dirty="0" smtClean="0"/>
          </a:p>
          <a:p>
            <a:pPr lvl="0"/>
            <a:r>
              <a:rPr lang="en-US" sz="2800" dirty="0" smtClean="0"/>
              <a:t>Articulate specific </a:t>
            </a:r>
            <a:r>
              <a:rPr lang="en-US" sz="2800" dirty="0"/>
              <a:t>results or behaviors that would demonstrate mastery of their job.  </a:t>
            </a:r>
            <a:endParaRPr lang="en-US" sz="2800" dirty="0" smtClean="0"/>
          </a:p>
          <a:p>
            <a:pPr lvl="0"/>
            <a:r>
              <a:rPr lang="en-US" sz="2800" dirty="0" smtClean="0"/>
              <a:t>Use </a:t>
            </a:r>
            <a:r>
              <a:rPr lang="en-US" sz="2800" dirty="0"/>
              <a:t>the same criteria for all employees at the same level.</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189" y="4648200"/>
            <a:ext cx="5029200" cy="153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5738EAA-B7D9-41CD-8FAD-3992DF948AC4}" type="slidenum">
              <a:rPr lang="en-US" smtClean="0"/>
              <a:t>6</a:t>
            </a:fld>
            <a:endParaRPr lang="en-US" dirty="0"/>
          </a:p>
        </p:txBody>
      </p:sp>
      <p:sp>
        <p:nvSpPr>
          <p:cNvPr id="6" name="Title 1"/>
          <p:cNvSpPr>
            <a:spLocks noGrp="1"/>
          </p:cNvSpPr>
          <p:nvPr>
            <p:ph type="title"/>
          </p:nvPr>
        </p:nvSpPr>
        <p:spPr>
          <a:xfrm>
            <a:off x="457200" y="274638"/>
            <a:ext cx="8229600" cy="1143000"/>
          </a:xfrm>
        </p:spPr>
        <p:txBody>
          <a:bodyPr/>
          <a:lstStyle/>
          <a:p>
            <a:r>
              <a:rPr lang="en-US" dirty="0" smtClean="0">
                <a:solidFill>
                  <a:srgbClr val="0070C0"/>
                </a:solidFill>
              </a:rPr>
              <a:t>Before You Begin Evaluating</a:t>
            </a:r>
            <a:endParaRPr lang="en-US" dirty="0">
              <a:solidFill>
                <a:srgbClr val="0070C0"/>
              </a:solidFill>
            </a:endParaRPr>
          </a:p>
        </p:txBody>
      </p:sp>
    </p:spTree>
    <p:extLst>
      <p:ext uri="{BB962C8B-B14F-4D97-AF65-F5344CB8AC3E}">
        <p14:creationId xmlns:p14="http://schemas.microsoft.com/office/powerpoint/2010/main" val="241540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505200"/>
            <a:ext cx="8229600" cy="2849563"/>
          </a:xfrm>
        </p:spPr>
        <p:txBody>
          <a:bodyPr>
            <a:normAutofit/>
          </a:bodyPr>
          <a:lstStyle/>
          <a:p>
            <a:pPr lvl="0"/>
            <a:r>
              <a:rPr lang="en-US" dirty="0"/>
              <a:t>Set a goal to discuss about three to five specific business outcomes with all employees. </a:t>
            </a:r>
            <a:endParaRPr lang="en-US" dirty="0" smtClean="0"/>
          </a:p>
          <a:p>
            <a:pPr lvl="0"/>
            <a:r>
              <a:rPr lang="en-US" dirty="0" smtClean="0"/>
              <a:t>Solicit input from employee </a:t>
            </a:r>
            <a:r>
              <a:rPr lang="en-US" dirty="0"/>
              <a:t>or peers </a:t>
            </a:r>
            <a:r>
              <a:rPr lang="en-US" dirty="0" smtClean="0"/>
              <a:t>to provide outcomes to be measured by.</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254816"/>
            <a:ext cx="4133850" cy="277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86358" y="2383158"/>
            <a:ext cx="2743200" cy="646331"/>
          </a:xfrm>
          <a:prstGeom prst="rect">
            <a:avLst/>
          </a:prstGeom>
          <a:noFill/>
        </p:spPr>
        <p:txBody>
          <a:bodyPr wrap="square" rtlCol="0">
            <a:spAutoFit/>
          </a:bodyPr>
          <a:lstStyle/>
          <a:p>
            <a:r>
              <a:rPr lang="en-US" dirty="0" smtClean="0"/>
              <a:t>Write an article for publication</a:t>
            </a:r>
            <a:endParaRPr lang="en-US" dirty="0"/>
          </a:p>
        </p:txBody>
      </p:sp>
      <p:sp>
        <p:nvSpPr>
          <p:cNvPr id="6" name="TextBox 5"/>
          <p:cNvSpPr txBox="1"/>
          <p:nvPr/>
        </p:nvSpPr>
        <p:spPr>
          <a:xfrm>
            <a:off x="2876550" y="1371600"/>
            <a:ext cx="2743200" cy="369332"/>
          </a:xfrm>
          <a:prstGeom prst="rect">
            <a:avLst/>
          </a:prstGeom>
          <a:noFill/>
        </p:spPr>
        <p:txBody>
          <a:bodyPr wrap="square" rtlCol="0">
            <a:spAutoFit/>
          </a:bodyPr>
          <a:lstStyle/>
          <a:p>
            <a:r>
              <a:rPr lang="en-US" dirty="0" smtClean="0"/>
              <a:t>Draft a motion</a:t>
            </a:r>
          </a:p>
        </p:txBody>
      </p:sp>
      <p:sp>
        <p:nvSpPr>
          <p:cNvPr id="7" name="TextBox 6"/>
          <p:cNvSpPr txBox="1"/>
          <p:nvPr/>
        </p:nvSpPr>
        <p:spPr>
          <a:xfrm>
            <a:off x="2886358" y="1762811"/>
            <a:ext cx="2743200" cy="646331"/>
          </a:xfrm>
          <a:prstGeom prst="rect">
            <a:avLst/>
          </a:prstGeom>
          <a:noFill/>
        </p:spPr>
        <p:txBody>
          <a:bodyPr wrap="square" rtlCol="0">
            <a:spAutoFit/>
          </a:bodyPr>
          <a:lstStyle/>
          <a:p>
            <a:r>
              <a:rPr lang="en-US" dirty="0" smtClean="0"/>
              <a:t>Defend an expert deposition</a:t>
            </a:r>
            <a:endParaRPr lang="en-US" dirty="0"/>
          </a:p>
        </p:txBody>
      </p:sp>
      <p:sp>
        <p:nvSpPr>
          <p:cNvPr id="2" name="Slide Number Placeholder 1"/>
          <p:cNvSpPr>
            <a:spLocks noGrp="1"/>
          </p:cNvSpPr>
          <p:nvPr>
            <p:ph type="sldNum" sz="quarter" idx="12"/>
          </p:nvPr>
        </p:nvSpPr>
        <p:spPr/>
        <p:txBody>
          <a:bodyPr/>
          <a:lstStyle/>
          <a:p>
            <a:fld id="{F5738EAA-B7D9-41CD-8FAD-3992DF948AC4}" type="slidenum">
              <a:rPr lang="en-US" smtClean="0"/>
              <a:t>7</a:t>
            </a:fld>
            <a:endParaRPr lang="en-US" dirty="0"/>
          </a:p>
        </p:txBody>
      </p:sp>
    </p:spTree>
    <p:extLst>
      <p:ext uri="{BB962C8B-B14F-4D97-AF65-F5344CB8AC3E}">
        <p14:creationId xmlns:p14="http://schemas.microsoft.com/office/powerpoint/2010/main" val="347765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Tie Feedback To Goals &amp; Outcomes</a:t>
            </a:r>
            <a:endParaRPr lang="en-US" dirty="0">
              <a:solidFill>
                <a:srgbClr val="0070C0"/>
              </a:solidFill>
            </a:endParaRPr>
          </a:p>
        </p:txBody>
      </p:sp>
      <p:sp>
        <p:nvSpPr>
          <p:cNvPr id="3" name="Content Placeholder 2"/>
          <p:cNvSpPr>
            <a:spLocks noGrp="1"/>
          </p:cNvSpPr>
          <p:nvPr>
            <p:ph idx="1"/>
          </p:nvPr>
        </p:nvSpPr>
        <p:spPr>
          <a:xfrm>
            <a:off x="457200" y="1600201"/>
            <a:ext cx="8229600" cy="1752600"/>
          </a:xfrm>
        </p:spPr>
        <p:txBody>
          <a:bodyPr>
            <a:normAutofit/>
          </a:bodyPr>
          <a:lstStyle/>
          <a:p>
            <a:pPr marL="0" indent="0">
              <a:buNone/>
            </a:pPr>
            <a:r>
              <a:rPr lang="en-US" dirty="0"/>
              <a:t>Systematically tie feedback — either positive or developmental — to </a:t>
            </a:r>
            <a:r>
              <a:rPr lang="en-US" dirty="0" smtClean="0"/>
              <a:t>goals and outcomes</a:t>
            </a:r>
            <a:r>
              <a:rPr lang="en-US" dirty="0"/>
              <a:t>. </a:t>
            </a:r>
            <a:endParaRPr lang="en-US" dirty="0" smtClean="0"/>
          </a:p>
          <a:p>
            <a:pPr marL="0" indent="0">
              <a:buNone/>
            </a:pPr>
            <a:endParaRPr lang="en-US" dirty="0"/>
          </a:p>
        </p:txBody>
      </p:sp>
      <p:sp>
        <p:nvSpPr>
          <p:cNvPr id="4" name="Rectangle 3"/>
          <p:cNvSpPr/>
          <p:nvPr/>
        </p:nvSpPr>
        <p:spPr>
          <a:xfrm>
            <a:off x="2209800" y="3200400"/>
            <a:ext cx="6400800" cy="2677656"/>
          </a:xfrm>
          <a:prstGeom prst="rect">
            <a:avLst/>
          </a:prstGeom>
        </p:spPr>
        <p:txBody>
          <a:bodyPr wrap="square">
            <a:spAutoFit/>
          </a:bodyPr>
          <a:lstStyle/>
          <a:p>
            <a:r>
              <a:rPr lang="en-US" sz="2400" dirty="0"/>
              <a:t>“You are effective at building team outcomes.  You successfully resolved the divide between the engineering team and the product team on which features to prioritize in our last sprint, leading us to ship the product on time</a:t>
            </a:r>
            <a:r>
              <a:rPr lang="en-US" sz="2400" dirty="0" smtClean="0"/>
              <a:t>.”</a:t>
            </a:r>
          </a:p>
          <a:p>
            <a:endParaRPr lang="en-US" sz="2400" dirty="0" smtClean="0"/>
          </a:p>
          <a:p>
            <a:r>
              <a:rPr lang="en-US" sz="2400" dirty="0" smtClean="0"/>
              <a:t>“</a:t>
            </a:r>
            <a:r>
              <a:rPr lang="en-US" sz="2400" dirty="0"/>
              <a:t>People like working with you.”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257800"/>
            <a:ext cx="106028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996" y="3352800"/>
            <a:ext cx="1151022" cy="115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33600" y="6493408"/>
            <a:ext cx="4876800" cy="276999"/>
          </a:xfrm>
          <a:prstGeom prst="rect">
            <a:avLst/>
          </a:prstGeom>
        </p:spPr>
        <p:txBody>
          <a:bodyPr wrap="square">
            <a:spAutoFit/>
          </a:bodyPr>
          <a:lstStyle/>
          <a:p>
            <a:r>
              <a:rPr lang="en-US" sz="1200" u="sng" dirty="0"/>
              <a:t>https://hbr.org/2016/04/research-vague-feedback-is-holding-women-back</a:t>
            </a:r>
            <a:r>
              <a:rPr lang="en-US" sz="1200" dirty="0"/>
              <a:t> </a:t>
            </a:r>
          </a:p>
        </p:txBody>
      </p:sp>
      <p:sp>
        <p:nvSpPr>
          <p:cNvPr id="6" name="Slide Number Placeholder 5"/>
          <p:cNvSpPr>
            <a:spLocks noGrp="1"/>
          </p:cNvSpPr>
          <p:nvPr>
            <p:ph type="sldNum" sz="quarter" idx="12"/>
          </p:nvPr>
        </p:nvSpPr>
        <p:spPr/>
        <p:txBody>
          <a:bodyPr/>
          <a:lstStyle/>
          <a:p>
            <a:fld id="{F5738EAA-B7D9-41CD-8FAD-3992DF948AC4}" type="slidenum">
              <a:rPr lang="en-US" smtClean="0"/>
              <a:t>8</a:t>
            </a:fld>
            <a:endParaRPr lang="en-US" dirty="0"/>
          </a:p>
        </p:txBody>
      </p:sp>
    </p:spTree>
    <p:extLst>
      <p:ext uri="{BB962C8B-B14F-4D97-AF65-F5344CB8AC3E}">
        <p14:creationId xmlns:p14="http://schemas.microsoft.com/office/powerpoint/2010/main" val="413093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96125"/>
            <a:ext cx="3276600" cy="136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19100" y="2244444"/>
            <a:ext cx="8229600" cy="4525963"/>
          </a:xfrm>
        </p:spPr>
        <p:txBody>
          <a:bodyPr>
            <a:normAutofit/>
          </a:bodyPr>
          <a:lstStyle/>
          <a:p>
            <a:r>
              <a:rPr lang="en-US" sz="3000" dirty="0"/>
              <a:t>When evaluating people in similar roles, equalize references to technical accomplishments and capability.  </a:t>
            </a:r>
            <a:endParaRPr lang="en-US" sz="3000" dirty="0" smtClean="0"/>
          </a:p>
          <a:p>
            <a:r>
              <a:rPr lang="en-US" sz="3000" dirty="0" smtClean="0">
                <a:solidFill>
                  <a:prstClr val="black"/>
                </a:solidFill>
              </a:rPr>
              <a:t>Strive </a:t>
            </a:r>
            <a:r>
              <a:rPr lang="en-US" sz="3000" dirty="0">
                <a:solidFill>
                  <a:prstClr val="black"/>
                </a:solidFill>
              </a:rPr>
              <a:t>to write reviews of similar lengths for all employees.  This helps ensure a similar level of detail — and therefore of specifics — for everyone.</a:t>
            </a:r>
          </a:p>
          <a:p>
            <a:endParaRPr lang="en-US" dirty="0"/>
          </a:p>
        </p:txBody>
      </p:sp>
      <p:sp>
        <p:nvSpPr>
          <p:cNvPr id="4" name="Rectangle 3"/>
          <p:cNvSpPr/>
          <p:nvPr/>
        </p:nvSpPr>
        <p:spPr>
          <a:xfrm>
            <a:off x="2057400" y="6493408"/>
            <a:ext cx="4876800" cy="276999"/>
          </a:xfrm>
          <a:prstGeom prst="rect">
            <a:avLst/>
          </a:prstGeom>
        </p:spPr>
        <p:txBody>
          <a:bodyPr wrap="square">
            <a:spAutoFit/>
          </a:bodyPr>
          <a:lstStyle/>
          <a:p>
            <a:r>
              <a:rPr lang="en-US" sz="1200" u="sng" dirty="0"/>
              <a:t>https://hbr.org/2016/04/research-vague-feedback-is-holding-women-back</a:t>
            </a:r>
            <a:r>
              <a:rPr lang="en-US" sz="1200" dirty="0"/>
              <a:t> </a:t>
            </a:r>
          </a:p>
        </p:txBody>
      </p:sp>
      <p:sp>
        <p:nvSpPr>
          <p:cNvPr id="2" name="Slide Number Placeholder 1"/>
          <p:cNvSpPr>
            <a:spLocks noGrp="1"/>
          </p:cNvSpPr>
          <p:nvPr>
            <p:ph type="sldNum" sz="quarter" idx="12"/>
          </p:nvPr>
        </p:nvSpPr>
        <p:spPr/>
        <p:txBody>
          <a:bodyPr/>
          <a:lstStyle/>
          <a:p>
            <a:fld id="{F5738EAA-B7D9-41CD-8FAD-3992DF948AC4}" type="slidenum">
              <a:rPr lang="en-US" smtClean="0"/>
              <a:t>9</a:t>
            </a:fld>
            <a:endParaRPr lang="en-US" dirty="0"/>
          </a:p>
        </p:txBody>
      </p:sp>
      <p:sp>
        <p:nvSpPr>
          <p:cNvPr id="7" name="Title 1"/>
          <p:cNvSpPr>
            <a:spLocks noGrp="1"/>
          </p:cNvSpPr>
          <p:nvPr>
            <p:ph type="title"/>
          </p:nvPr>
        </p:nvSpPr>
        <p:spPr>
          <a:xfrm>
            <a:off x="457200" y="274638"/>
            <a:ext cx="8229600" cy="1143000"/>
          </a:xfrm>
        </p:spPr>
        <p:txBody>
          <a:bodyPr/>
          <a:lstStyle/>
          <a:p>
            <a:r>
              <a:rPr lang="en-US" dirty="0" smtClean="0">
                <a:solidFill>
                  <a:srgbClr val="0070C0"/>
                </a:solidFill>
              </a:rPr>
              <a:t>Equalize Feedback</a:t>
            </a:r>
            <a:endParaRPr lang="en-US" dirty="0">
              <a:solidFill>
                <a:srgbClr val="0070C0"/>
              </a:solidFill>
            </a:endParaRPr>
          </a:p>
        </p:txBody>
      </p:sp>
    </p:spTree>
    <p:extLst>
      <p:ext uri="{BB962C8B-B14F-4D97-AF65-F5344CB8AC3E}">
        <p14:creationId xmlns:p14="http://schemas.microsoft.com/office/powerpoint/2010/main" val="120567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873</Words>
  <Application>Microsoft Office PowerPoint</Application>
  <PresentationFormat>On-screen Show (4:3)</PresentationFormat>
  <Paragraphs>119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Times New Roman</vt:lpstr>
      <vt:lpstr>Office Theme</vt:lpstr>
      <vt:lpstr>Vague Feedback</vt:lpstr>
      <vt:lpstr>Overview</vt:lpstr>
      <vt:lpstr>Vague Feedback</vt:lpstr>
      <vt:lpstr>PowerPoint Presentation</vt:lpstr>
      <vt:lpstr>Suggestions For Evaluators</vt:lpstr>
      <vt:lpstr>Before You Begin Evaluating</vt:lpstr>
      <vt:lpstr>PowerPoint Presentation</vt:lpstr>
      <vt:lpstr>Tie Feedback To Goals &amp; Outcomes</vt:lpstr>
      <vt:lpstr>Equalize Feedback</vt:lpstr>
      <vt:lpstr>Beware Of Pitfalls</vt:lpstr>
      <vt:lpstr>Reviews Should Be A Two-Way Conversation</vt:lpstr>
      <vt:lpstr>Reduce Unconscious Bias</vt:lpstr>
      <vt:lpstr>Train Managers To Give Constructive Feedback</vt:lpstr>
      <vt:lpstr>Suggestions For Those Being Evaluated</vt:lpstr>
      <vt:lpstr>PowerPoint Presentation</vt:lpstr>
      <vt:lpstr>Be Proactive</vt:lpstr>
      <vt:lpstr>Request Specific Feedback</vt:lpstr>
      <vt:lpstr>Clarify Expectations</vt:lpstr>
      <vt:lpstr>Maintain Records</vt:lpstr>
      <vt:lpstr>Questions?</vt:lpstr>
      <vt:lpstr>Special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Vague Feedback</dc:title>
  <dc:creator>Emma Bienias</dc:creator>
  <cp:lastModifiedBy>Costales, Shruti</cp:lastModifiedBy>
  <cp:revision>31</cp:revision>
  <dcterms:modified xsi:type="dcterms:W3CDTF">2017-04-07T13:46:31Z</dcterms:modified>
</cp:coreProperties>
</file>